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822" r:id="rId2"/>
  </p:sldMasterIdLst>
  <p:notesMasterIdLst>
    <p:notesMasterId r:id="rId44"/>
  </p:notesMasterIdLst>
  <p:handoutMasterIdLst>
    <p:handoutMasterId r:id="rId45"/>
  </p:handoutMasterIdLst>
  <p:sldIdLst>
    <p:sldId id="297" r:id="rId3"/>
    <p:sldId id="383" r:id="rId4"/>
    <p:sldId id="283" r:id="rId5"/>
    <p:sldId id="308" r:id="rId6"/>
    <p:sldId id="312" r:id="rId7"/>
    <p:sldId id="299" r:id="rId8"/>
    <p:sldId id="309" r:id="rId9"/>
    <p:sldId id="446" r:id="rId10"/>
    <p:sldId id="316" r:id="rId11"/>
    <p:sldId id="474" r:id="rId12"/>
    <p:sldId id="479" r:id="rId13"/>
    <p:sldId id="332" r:id="rId14"/>
    <p:sldId id="360" r:id="rId15"/>
    <p:sldId id="483" r:id="rId16"/>
    <p:sldId id="484" r:id="rId17"/>
    <p:sldId id="367" r:id="rId18"/>
    <p:sldId id="362" r:id="rId19"/>
    <p:sldId id="345" r:id="rId20"/>
    <p:sldId id="488" r:id="rId21"/>
    <p:sldId id="489" r:id="rId22"/>
    <p:sldId id="381" r:id="rId23"/>
    <p:sldId id="481" r:id="rId24"/>
    <p:sldId id="490" r:id="rId25"/>
    <p:sldId id="493" r:id="rId26"/>
    <p:sldId id="494" r:id="rId27"/>
    <p:sldId id="376" r:id="rId28"/>
    <p:sldId id="477" r:id="rId29"/>
    <p:sldId id="347" r:id="rId30"/>
    <p:sldId id="478" r:id="rId31"/>
    <p:sldId id="496" r:id="rId32"/>
    <p:sldId id="495" r:id="rId33"/>
    <p:sldId id="480" r:id="rId34"/>
    <p:sldId id="355" r:id="rId35"/>
    <p:sldId id="356" r:id="rId36"/>
    <p:sldId id="485" r:id="rId37"/>
    <p:sldId id="487" r:id="rId38"/>
    <p:sldId id="476" r:id="rId39"/>
    <p:sldId id="379" r:id="rId40"/>
    <p:sldId id="486" r:id="rId41"/>
    <p:sldId id="339" r:id="rId42"/>
    <p:sldId id="374" r:id="rId43"/>
  </p:sldIdLst>
  <p:sldSz cx="9144000" cy="5143500" type="screen16x9"/>
  <p:notesSz cx="9144000" cy="6858000"/>
  <p:embeddedFontLst>
    <p:embeddedFont>
      <p:font typeface="Barlow" panose="00000500000000000000" pitchFamily="2" charset="0"/>
      <p:regular r:id="rId46"/>
      <p:bold r:id="rId47"/>
      <p:italic r:id="rId48"/>
      <p:boldItalic r:id="rId49"/>
    </p:embeddedFont>
    <p:embeddedFont>
      <p:font typeface="Barlow Light" panose="00000400000000000000" pitchFamily="2" charset="0"/>
      <p:regular r:id="rId50"/>
      <p:bold r:id="rId51"/>
      <p:italic r:id="rId52"/>
      <p:boldItalic r:id="rId53"/>
    </p:embeddedFont>
    <p:embeddedFont>
      <p:font typeface="Barlow Medium" panose="00000600000000000000" pitchFamily="2" charset="0"/>
      <p:regular r:id="rId54"/>
      <p:bold r:id="rId55"/>
      <p:italic r:id="rId56"/>
      <p:boldItalic r:id="rId57"/>
    </p:embeddedFont>
    <p:embeddedFont>
      <p:font typeface="Barlow Semi Condensed Medium" panose="00000606000000000000" pitchFamily="2" charset="0"/>
      <p:regular r:id="rId58"/>
      <p:italic r:id="rId59"/>
    </p:embeddedFont>
    <p:embeddedFont>
      <p:font typeface="Bebas Neue" panose="020B0606020202050201" pitchFamily="34" charset="0"/>
      <p:regular r:id="rId60"/>
    </p:embeddedFont>
    <p:embeddedFont>
      <p:font typeface="Segoe Print" panose="02000600000000000000" pitchFamily="2"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56" userDrawn="1">
          <p15:clr>
            <a:srgbClr val="A4A3A4"/>
          </p15:clr>
        </p15:guide>
        <p15:guide id="2" pos="2880">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425D"/>
    <a:srgbClr val="00B050"/>
    <a:srgbClr val="E850C7"/>
    <a:srgbClr val="EAA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DA37D80-6434-44D0-A028-1B22A696006F}" styleName="Stile chiaro 3 - Color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Stile medio 4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ile con tema 2 - Color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8B1032C-EA38-4F05-BA0D-38AFFFC7BED3}" styleName="Stile chiaro 3 - Color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6" autoAdjust="0"/>
    <p:restoredTop sz="84946" autoAdjust="0"/>
  </p:normalViewPr>
  <p:slideViewPr>
    <p:cSldViewPr>
      <p:cViewPr varScale="1">
        <p:scale>
          <a:sx n="109" d="100"/>
          <a:sy n="109" d="100"/>
        </p:scale>
        <p:origin x="996" y="102"/>
      </p:cViewPr>
      <p:guideLst>
        <p:guide orient="horz" pos="1756"/>
        <p:guide pos="2880"/>
      </p:guideLst>
    </p:cSldViewPr>
  </p:slideViewPr>
  <p:notesTextViewPr>
    <p:cViewPr>
      <p:scale>
        <a:sx n="100" d="100"/>
        <a:sy n="100" d="100"/>
      </p:scale>
      <p:origin x="0" y="0"/>
    </p:cViewPr>
  </p:notesTextViewPr>
  <p:sorterViewPr>
    <p:cViewPr>
      <p:scale>
        <a:sx n="66" d="100"/>
        <a:sy n="66" d="100"/>
      </p:scale>
      <p:origin x="0" y="438"/>
    </p:cViewPr>
  </p:sorterViewPr>
  <p:notesViewPr>
    <p:cSldViewPr>
      <p:cViewPr varScale="1">
        <p:scale>
          <a:sx n="52" d="100"/>
          <a:sy n="52" d="100"/>
        </p:scale>
        <p:origin x="-2844" y="-108"/>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F3B3B-5CEB-4BC0-AF42-8AAF08C11ACB}"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it-IT"/>
        </a:p>
      </dgm:t>
    </dgm:pt>
    <dgm:pt modelId="{DF4415E2-BA05-4CB3-A427-707B06A474EE}">
      <dgm:prSet phldrT="[Testo]" custT="1"/>
      <dgm:spPr/>
      <dgm:t>
        <a:bodyPr/>
        <a:lstStyle/>
        <a:p>
          <a:r>
            <a:rPr lang="it-IT" sz="1400" b="0" dirty="0"/>
            <a:t>Titolo</a:t>
          </a:r>
        </a:p>
      </dgm:t>
    </dgm:pt>
    <dgm:pt modelId="{56D32A1A-CC76-4869-93B1-5600A8F20DDD}" type="parTrans" cxnId="{89709012-0CC0-43AE-B4DF-2C67C0A62F35}">
      <dgm:prSet/>
      <dgm:spPr/>
      <dgm:t>
        <a:bodyPr/>
        <a:lstStyle/>
        <a:p>
          <a:endParaRPr lang="it-IT"/>
        </a:p>
      </dgm:t>
    </dgm:pt>
    <dgm:pt modelId="{62D223B6-62A5-4217-85AE-1423205AAF8B}" type="sibTrans" cxnId="{89709012-0CC0-43AE-B4DF-2C67C0A62F35}">
      <dgm:prSet/>
      <dgm:spPr/>
      <dgm:t>
        <a:bodyPr/>
        <a:lstStyle/>
        <a:p>
          <a:endParaRPr lang="it-IT"/>
        </a:p>
      </dgm:t>
    </dgm:pt>
    <dgm:pt modelId="{BEC191AE-6F4E-4974-9240-988933F9E4C4}">
      <dgm:prSet phldrT="[Testo]" custT="1"/>
      <dgm:spPr/>
      <dgm:t>
        <a:bodyPr/>
        <a:lstStyle/>
        <a:p>
          <a:r>
            <a:rPr lang="it-IT" sz="1200" dirty="0"/>
            <a:t>Indicare l’argomento centrale</a:t>
          </a:r>
        </a:p>
      </dgm:t>
    </dgm:pt>
    <dgm:pt modelId="{73DF593F-B711-44F9-BF5A-C5AA08E65B34}" type="parTrans" cxnId="{1ED143C5-2BA9-4392-A196-65DD92757684}">
      <dgm:prSet/>
      <dgm:spPr/>
      <dgm:t>
        <a:bodyPr/>
        <a:lstStyle/>
        <a:p>
          <a:endParaRPr lang="it-IT"/>
        </a:p>
      </dgm:t>
    </dgm:pt>
    <dgm:pt modelId="{5720AC68-86D7-433B-ABA3-F0065BDF7FF5}" type="sibTrans" cxnId="{1ED143C5-2BA9-4392-A196-65DD92757684}">
      <dgm:prSet/>
      <dgm:spPr/>
      <dgm:t>
        <a:bodyPr/>
        <a:lstStyle/>
        <a:p>
          <a:endParaRPr lang="it-IT"/>
        </a:p>
      </dgm:t>
    </dgm:pt>
    <dgm:pt modelId="{17B6CDB7-287C-4E26-809C-7D1E64817885}">
      <dgm:prSet phldrT="[Testo]" custT="1"/>
      <dgm:spPr/>
      <dgm:t>
        <a:bodyPr/>
        <a:lstStyle/>
        <a:p>
          <a:r>
            <a:rPr lang="it-IT" sz="1400" b="0" dirty="0"/>
            <a:t>Contesto</a:t>
          </a:r>
        </a:p>
      </dgm:t>
    </dgm:pt>
    <dgm:pt modelId="{8910E812-BF07-4200-BCFC-D4E4C35E202F}" type="parTrans" cxnId="{F6ED255C-5723-445F-9021-8E7F50C93161}">
      <dgm:prSet/>
      <dgm:spPr/>
      <dgm:t>
        <a:bodyPr/>
        <a:lstStyle/>
        <a:p>
          <a:endParaRPr lang="it-IT"/>
        </a:p>
      </dgm:t>
    </dgm:pt>
    <dgm:pt modelId="{BBCA3C2A-1C27-430D-9791-F8A5BC7DFC6A}" type="sibTrans" cxnId="{F6ED255C-5723-445F-9021-8E7F50C93161}">
      <dgm:prSet/>
      <dgm:spPr/>
      <dgm:t>
        <a:bodyPr/>
        <a:lstStyle/>
        <a:p>
          <a:endParaRPr lang="it-IT"/>
        </a:p>
      </dgm:t>
    </dgm:pt>
    <dgm:pt modelId="{A85AABA5-3AE2-42F8-ACF3-01F7A0DA1D15}">
      <dgm:prSet phldrT="[Testo]" custT="1"/>
      <dgm:spPr/>
      <dgm:t>
        <a:bodyPr/>
        <a:lstStyle/>
        <a:p>
          <a:r>
            <a:rPr lang="it-IT" sz="1200" b="0" i="0" dirty="0"/>
            <a:t>Destinatari e caratteristiche della classe</a:t>
          </a:r>
          <a:endParaRPr lang="it-IT" sz="1200" b="0" dirty="0"/>
        </a:p>
      </dgm:t>
    </dgm:pt>
    <dgm:pt modelId="{F72DD04C-B411-4CC5-90DE-9AA6B6A717D1}" type="parTrans" cxnId="{6EAFFBA5-4B2A-45DA-91C1-BD9150B92C06}">
      <dgm:prSet/>
      <dgm:spPr/>
      <dgm:t>
        <a:bodyPr/>
        <a:lstStyle/>
        <a:p>
          <a:endParaRPr lang="it-IT"/>
        </a:p>
      </dgm:t>
    </dgm:pt>
    <dgm:pt modelId="{FD5E9A06-4C2F-4AB3-9019-8BAE21070522}" type="sibTrans" cxnId="{6EAFFBA5-4B2A-45DA-91C1-BD9150B92C06}">
      <dgm:prSet/>
      <dgm:spPr/>
      <dgm:t>
        <a:bodyPr/>
        <a:lstStyle/>
        <a:p>
          <a:endParaRPr lang="it-IT"/>
        </a:p>
      </dgm:t>
    </dgm:pt>
    <dgm:pt modelId="{27C61FF2-C4A7-4256-9D71-40A889D2DB14}">
      <dgm:prSet phldrT="[Testo]" custT="1"/>
      <dgm:spPr/>
      <dgm:t>
        <a:bodyPr/>
        <a:lstStyle/>
        <a:p>
          <a:r>
            <a:rPr lang="it-IT" sz="1400" b="0" dirty="0"/>
            <a:t>Scelte contenutistiche</a:t>
          </a:r>
        </a:p>
      </dgm:t>
    </dgm:pt>
    <dgm:pt modelId="{71E8C247-FC1F-41EC-BD04-A7BFD5C7AF0B}" type="parTrans" cxnId="{121E93CB-943D-4540-8517-A19FCB9BEBD7}">
      <dgm:prSet/>
      <dgm:spPr/>
      <dgm:t>
        <a:bodyPr/>
        <a:lstStyle/>
        <a:p>
          <a:endParaRPr lang="it-IT"/>
        </a:p>
      </dgm:t>
    </dgm:pt>
    <dgm:pt modelId="{13765A00-77D0-41E3-AD92-22E4DEEFB9FF}" type="sibTrans" cxnId="{121E93CB-943D-4540-8517-A19FCB9BEBD7}">
      <dgm:prSet/>
      <dgm:spPr/>
      <dgm:t>
        <a:bodyPr/>
        <a:lstStyle/>
        <a:p>
          <a:endParaRPr lang="it-IT"/>
        </a:p>
      </dgm:t>
    </dgm:pt>
    <dgm:pt modelId="{95044E2E-933B-437B-B75C-BAEF73C55797}">
      <dgm:prSet phldrT="[Testo]" custT="1"/>
      <dgm:spPr/>
      <dgm:t>
        <a:bodyPr/>
        <a:lstStyle/>
        <a:p>
          <a:r>
            <a:rPr lang="it-IT" sz="1200" dirty="0"/>
            <a:t>Prerequisiti</a:t>
          </a:r>
        </a:p>
      </dgm:t>
    </dgm:pt>
    <dgm:pt modelId="{A7C467AD-167A-4EBC-82E8-C24D6F2DCE1E}" type="parTrans" cxnId="{B965C835-DA4F-412F-A36A-ADC926D4DCEA}">
      <dgm:prSet/>
      <dgm:spPr/>
      <dgm:t>
        <a:bodyPr/>
        <a:lstStyle/>
        <a:p>
          <a:endParaRPr lang="it-IT"/>
        </a:p>
      </dgm:t>
    </dgm:pt>
    <dgm:pt modelId="{17526B7E-97EE-4F03-BA40-5FF9227BCEEF}" type="sibTrans" cxnId="{B965C835-DA4F-412F-A36A-ADC926D4DCEA}">
      <dgm:prSet/>
      <dgm:spPr/>
      <dgm:t>
        <a:bodyPr/>
        <a:lstStyle/>
        <a:p>
          <a:endParaRPr lang="it-IT"/>
        </a:p>
      </dgm:t>
    </dgm:pt>
    <dgm:pt modelId="{E136B425-B283-485E-9C29-C1547D33C5FB}">
      <dgm:prSet phldrT="[Testo]" custT="1"/>
      <dgm:spPr/>
      <dgm:t>
        <a:bodyPr/>
        <a:lstStyle/>
        <a:p>
          <a:r>
            <a:rPr lang="it-IT" sz="1200" dirty="0"/>
            <a:t>Obiettivi formativi</a:t>
          </a:r>
        </a:p>
      </dgm:t>
    </dgm:pt>
    <dgm:pt modelId="{5EE66540-7DFF-4407-B34B-F5C9AB61720F}" type="parTrans" cxnId="{13DB8446-BCAE-4AAB-9F7E-1309274F5319}">
      <dgm:prSet/>
      <dgm:spPr/>
      <dgm:t>
        <a:bodyPr/>
        <a:lstStyle/>
        <a:p>
          <a:endParaRPr lang="it-IT"/>
        </a:p>
      </dgm:t>
    </dgm:pt>
    <dgm:pt modelId="{2801461A-56C2-4BC2-B648-46F08A9D105E}" type="sibTrans" cxnId="{13DB8446-BCAE-4AAB-9F7E-1309274F5319}">
      <dgm:prSet/>
      <dgm:spPr/>
      <dgm:t>
        <a:bodyPr/>
        <a:lstStyle/>
        <a:p>
          <a:endParaRPr lang="it-IT"/>
        </a:p>
      </dgm:t>
    </dgm:pt>
    <dgm:pt modelId="{26B76A33-81FF-4435-B4CE-51A05FE1B991}">
      <dgm:prSet phldrT="[Testo]" custT="1"/>
      <dgm:spPr/>
      <dgm:t>
        <a:bodyPr/>
        <a:lstStyle/>
        <a:p>
          <a:r>
            <a:rPr lang="it-IT" sz="1200" dirty="0"/>
            <a:t>Obiettivi di apprendimento</a:t>
          </a:r>
        </a:p>
      </dgm:t>
    </dgm:pt>
    <dgm:pt modelId="{03EF9505-8C19-4E35-8094-7798EFD2DFFD}" type="parTrans" cxnId="{112B7E99-1136-48B5-A839-A3B4497C94E6}">
      <dgm:prSet/>
      <dgm:spPr/>
      <dgm:t>
        <a:bodyPr/>
        <a:lstStyle/>
        <a:p>
          <a:endParaRPr lang="it-IT"/>
        </a:p>
      </dgm:t>
    </dgm:pt>
    <dgm:pt modelId="{94D158A2-0963-4696-8DA2-C0602A0247DA}" type="sibTrans" cxnId="{112B7E99-1136-48B5-A839-A3B4497C94E6}">
      <dgm:prSet/>
      <dgm:spPr/>
      <dgm:t>
        <a:bodyPr/>
        <a:lstStyle/>
        <a:p>
          <a:endParaRPr lang="it-IT"/>
        </a:p>
      </dgm:t>
    </dgm:pt>
    <dgm:pt modelId="{283A0D98-488D-42B9-A03B-940FE66DCCFA}">
      <dgm:prSet phldrT="[Testo]" custT="1"/>
      <dgm:spPr/>
      <dgm:t>
        <a:bodyPr/>
        <a:lstStyle/>
        <a:p>
          <a:r>
            <a:rPr lang="it-IT" sz="1200" dirty="0"/>
            <a:t>Competenze chiave di cittadinanza</a:t>
          </a:r>
        </a:p>
      </dgm:t>
    </dgm:pt>
    <dgm:pt modelId="{136CD26B-3B83-4899-A267-992A3094678C}" type="parTrans" cxnId="{6FCBF18E-4BB2-4CA8-9963-D1DD376BC29F}">
      <dgm:prSet/>
      <dgm:spPr/>
      <dgm:t>
        <a:bodyPr/>
        <a:lstStyle/>
        <a:p>
          <a:endParaRPr lang="it-IT"/>
        </a:p>
      </dgm:t>
    </dgm:pt>
    <dgm:pt modelId="{434E5BB2-704D-4EB1-A69C-1B8E4CF431DE}" type="sibTrans" cxnId="{6FCBF18E-4BB2-4CA8-9963-D1DD376BC29F}">
      <dgm:prSet/>
      <dgm:spPr/>
      <dgm:t>
        <a:bodyPr/>
        <a:lstStyle/>
        <a:p>
          <a:endParaRPr lang="it-IT"/>
        </a:p>
      </dgm:t>
    </dgm:pt>
    <dgm:pt modelId="{A43F0CEB-1132-44C0-999F-4D99ABB6A5BC}">
      <dgm:prSet phldrT="[Testo]" custT="1"/>
      <dgm:spPr/>
      <dgm:t>
        <a:bodyPr/>
        <a:lstStyle/>
        <a:p>
          <a:r>
            <a:rPr lang="it-IT" sz="1400" b="0" dirty="0"/>
            <a:t>Scelte didattiche e metodologiche</a:t>
          </a:r>
        </a:p>
      </dgm:t>
    </dgm:pt>
    <dgm:pt modelId="{B30F1D05-26D3-4251-B6A8-E2EC106D281C}" type="parTrans" cxnId="{15ADEF0C-3E1B-429A-8FB7-B7AFA5834588}">
      <dgm:prSet/>
      <dgm:spPr/>
      <dgm:t>
        <a:bodyPr/>
        <a:lstStyle/>
        <a:p>
          <a:endParaRPr lang="it-IT"/>
        </a:p>
      </dgm:t>
    </dgm:pt>
    <dgm:pt modelId="{0AB1F997-26BD-4105-B462-48C72B8BEAC0}" type="sibTrans" cxnId="{15ADEF0C-3E1B-429A-8FB7-B7AFA5834588}">
      <dgm:prSet/>
      <dgm:spPr/>
      <dgm:t>
        <a:bodyPr/>
        <a:lstStyle/>
        <a:p>
          <a:endParaRPr lang="it-IT"/>
        </a:p>
      </dgm:t>
    </dgm:pt>
    <dgm:pt modelId="{0B4DB13E-EDD3-419A-A55F-A31E05F7EDB1}">
      <dgm:prSet phldrT="[Testo]" custT="1"/>
      <dgm:spPr/>
      <dgm:t>
        <a:bodyPr/>
        <a:lstStyle/>
        <a:p>
          <a:r>
            <a:rPr lang="it-IT" sz="1200" dirty="0"/>
            <a:t>Contenuti disciplinari</a:t>
          </a:r>
        </a:p>
      </dgm:t>
    </dgm:pt>
    <dgm:pt modelId="{6E840857-15DD-4129-82F9-4E39C0BFFF39}" type="parTrans" cxnId="{E9CA0F5D-760A-44E5-975D-8AF2486E0029}">
      <dgm:prSet/>
      <dgm:spPr/>
      <dgm:t>
        <a:bodyPr/>
        <a:lstStyle/>
        <a:p>
          <a:endParaRPr lang="it-IT"/>
        </a:p>
      </dgm:t>
    </dgm:pt>
    <dgm:pt modelId="{44185786-EF9E-4BEE-A903-949B6CEB9C7E}" type="sibTrans" cxnId="{E9CA0F5D-760A-44E5-975D-8AF2486E0029}">
      <dgm:prSet/>
      <dgm:spPr/>
      <dgm:t>
        <a:bodyPr/>
        <a:lstStyle/>
        <a:p>
          <a:endParaRPr lang="it-IT"/>
        </a:p>
      </dgm:t>
    </dgm:pt>
    <dgm:pt modelId="{F34B2555-0D1F-4355-BDD1-FC43052E5C66}">
      <dgm:prSet phldrT="[Testo]" custT="1"/>
      <dgm:spPr/>
      <dgm:t>
        <a:bodyPr/>
        <a:lstStyle/>
        <a:p>
          <a:r>
            <a:rPr lang="it-IT" sz="1200" dirty="0"/>
            <a:t>Metodologie</a:t>
          </a:r>
        </a:p>
      </dgm:t>
    </dgm:pt>
    <dgm:pt modelId="{2DBF752A-8D23-45B4-B255-EB47C1682417}" type="parTrans" cxnId="{5DE62CEF-62FD-4748-AB06-3FAC97805F4D}">
      <dgm:prSet/>
      <dgm:spPr/>
      <dgm:t>
        <a:bodyPr/>
        <a:lstStyle/>
        <a:p>
          <a:endParaRPr lang="it-IT"/>
        </a:p>
      </dgm:t>
    </dgm:pt>
    <dgm:pt modelId="{87499D08-0477-4779-BF86-0B7A5117DF74}" type="sibTrans" cxnId="{5DE62CEF-62FD-4748-AB06-3FAC97805F4D}">
      <dgm:prSet/>
      <dgm:spPr/>
      <dgm:t>
        <a:bodyPr/>
        <a:lstStyle/>
        <a:p>
          <a:endParaRPr lang="it-IT"/>
        </a:p>
      </dgm:t>
    </dgm:pt>
    <dgm:pt modelId="{0C141C75-72DB-4653-BB0B-F53A44339CF3}">
      <dgm:prSet phldrT="[Testo]" custT="1"/>
      <dgm:spPr/>
      <dgm:t>
        <a:bodyPr/>
        <a:lstStyle/>
        <a:p>
          <a:r>
            <a:rPr lang="it-IT" sz="1200" dirty="0"/>
            <a:t>Tempi</a:t>
          </a:r>
        </a:p>
      </dgm:t>
    </dgm:pt>
    <dgm:pt modelId="{FF31C7CD-454C-4B68-B29B-A337BE98FB74}" type="parTrans" cxnId="{B3107C93-4392-4C05-B182-8B2C02B35349}">
      <dgm:prSet/>
      <dgm:spPr/>
      <dgm:t>
        <a:bodyPr/>
        <a:lstStyle/>
        <a:p>
          <a:endParaRPr lang="it-IT"/>
        </a:p>
      </dgm:t>
    </dgm:pt>
    <dgm:pt modelId="{ABC1D914-0E82-4D3C-A2F0-1D6EB7B6C9F6}" type="sibTrans" cxnId="{B3107C93-4392-4C05-B182-8B2C02B35349}">
      <dgm:prSet/>
      <dgm:spPr/>
      <dgm:t>
        <a:bodyPr/>
        <a:lstStyle/>
        <a:p>
          <a:endParaRPr lang="it-IT"/>
        </a:p>
      </dgm:t>
    </dgm:pt>
    <dgm:pt modelId="{1C580ABB-7C76-4F7E-A2CA-030897854AA5}">
      <dgm:prSet phldrT="[Testo]" custT="1"/>
      <dgm:spPr/>
      <dgm:t>
        <a:bodyPr/>
        <a:lstStyle/>
        <a:p>
          <a:r>
            <a:rPr lang="it-IT" sz="1200" dirty="0"/>
            <a:t>Azioni</a:t>
          </a:r>
        </a:p>
      </dgm:t>
    </dgm:pt>
    <dgm:pt modelId="{0EB5AF40-8137-498D-BA0F-7EC8740DA9C5}" type="parTrans" cxnId="{67E6F43C-0EC5-47A1-9229-C8B76329E0BA}">
      <dgm:prSet/>
      <dgm:spPr/>
      <dgm:t>
        <a:bodyPr/>
        <a:lstStyle/>
        <a:p>
          <a:endParaRPr lang="it-IT"/>
        </a:p>
      </dgm:t>
    </dgm:pt>
    <dgm:pt modelId="{695E29B8-DDBA-429E-AA7F-E3F341F8F59C}" type="sibTrans" cxnId="{67E6F43C-0EC5-47A1-9229-C8B76329E0BA}">
      <dgm:prSet/>
      <dgm:spPr/>
      <dgm:t>
        <a:bodyPr/>
        <a:lstStyle/>
        <a:p>
          <a:endParaRPr lang="it-IT"/>
        </a:p>
      </dgm:t>
    </dgm:pt>
    <dgm:pt modelId="{51D5DA70-E101-4D00-A562-1D0834BA20DD}">
      <dgm:prSet phldrT="[Testo]" custT="1"/>
      <dgm:spPr/>
      <dgm:t>
        <a:bodyPr/>
        <a:lstStyle/>
        <a:p>
          <a:r>
            <a:rPr lang="it-IT" sz="1400" b="0" dirty="0"/>
            <a:t>Verifiche e valutazioni</a:t>
          </a:r>
        </a:p>
      </dgm:t>
    </dgm:pt>
    <dgm:pt modelId="{15E99A56-6D37-4F52-9002-665FFB44FA59}" type="parTrans" cxnId="{FB099C3E-74EC-42CA-9756-22214217C3DA}">
      <dgm:prSet/>
      <dgm:spPr/>
      <dgm:t>
        <a:bodyPr/>
        <a:lstStyle/>
        <a:p>
          <a:endParaRPr lang="it-IT"/>
        </a:p>
      </dgm:t>
    </dgm:pt>
    <dgm:pt modelId="{BE7449DD-C03F-42F8-BA34-1688B0A073D6}" type="sibTrans" cxnId="{FB099C3E-74EC-42CA-9756-22214217C3DA}">
      <dgm:prSet/>
      <dgm:spPr/>
      <dgm:t>
        <a:bodyPr/>
        <a:lstStyle/>
        <a:p>
          <a:endParaRPr lang="it-IT"/>
        </a:p>
      </dgm:t>
    </dgm:pt>
    <dgm:pt modelId="{67E798C1-2585-41DA-A78D-B01F9A1D8059}">
      <dgm:prSet phldrT="[Testo]" custT="1"/>
      <dgm:spPr/>
      <dgm:t>
        <a:bodyPr/>
        <a:lstStyle/>
        <a:p>
          <a:r>
            <a:rPr lang="it-IT" sz="1200" dirty="0"/>
            <a:t>Verifica</a:t>
          </a:r>
        </a:p>
      </dgm:t>
    </dgm:pt>
    <dgm:pt modelId="{ED5B248C-306A-4ABD-A9A8-4C8457989AB1}" type="parTrans" cxnId="{9BD54DFD-FA98-4D40-915E-EE22E07A0DFC}">
      <dgm:prSet/>
      <dgm:spPr/>
      <dgm:t>
        <a:bodyPr/>
        <a:lstStyle/>
        <a:p>
          <a:endParaRPr lang="it-IT"/>
        </a:p>
      </dgm:t>
    </dgm:pt>
    <dgm:pt modelId="{27AA0C3A-5AEA-4676-9F43-3F0D28ACAEE1}" type="sibTrans" cxnId="{9BD54DFD-FA98-4D40-915E-EE22E07A0DFC}">
      <dgm:prSet/>
      <dgm:spPr/>
      <dgm:t>
        <a:bodyPr/>
        <a:lstStyle/>
        <a:p>
          <a:endParaRPr lang="it-IT"/>
        </a:p>
      </dgm:t>
    </dgm:pt>
    <dgm:pt modelId="{2A10006F-C03C-4D82-A984-8E6DDE499369}">
      <dgm:prSet phldrT="[Testo]" custT="1"/>
      <dgm:spPr/>
      <dgm:t>
        <a:bodyPr/>
        <a:lstStyle/>
        <a:p>
          <a:r>
            <a:rPr lang="it-IT" sz="1200" dirty="0"/>
            <a:t>Valutazione</a:t>
          </a:r>
        </a:p>
      </dgm:t>
    </dgm:pt>
    <dgm:pt modelId="{96075C5B-13C9-4512-8F80-8EA9167B2DCB}" type="parTrans" cxnId="{EA59C093-9172-410C-ACF3-6D5532D59784}">
      <dgm:prSet/>
      <dgm:spPr/>
      <dgm:t>
        <a:bodyPr/>
        <a:lstStyle/>
        <a:p>
          <a:endParaRPr lang="it-IT"/>
        </a:p>
      </dgm:t>
    </dgm:pt>
    <dgm:pt modelId="{875010DA-E3FF-4500-BB3D-2AA7B2854EAA}" type="sibTrans" cxnId="{EA59C093-9172-410C-ACF3-6D5532D59784}">
      <dgm:prSet/>
      <dgm:spPr/>
      <dgm:t>
        <a:bodyPr/>
        <a:lstStyle/>
        <a:p>
          <a:endParaRPr lang="it-IT"/>
        </a:p>
      </dgm:t>
    </dgm:pt>
    <dgm:pt modelId="{53F76454-4030-43C4-B9B4-A7C3F9B1AED8}">
      <dgm:prSet phldrT="[Testo]" custT="1"/>
      <dgm:spPr/>
      <dgm:t>
        <a:bodyPr/>
        <a:lstStyle/>
        <a:p>
          <a:r>
            <a:rPr lang="it-IT" sz="1200" dirty="0"/>
            <a:t>Autovalutazione</a:t>
          </a:r>
        </a:p>
      </dgm:t>
    </dgm:pt>
    <dgm:pt modelId="{DEB42195-FD26-460F-A8A2-2A5DE096FE51}" type="parTrans" cxnId="{B7E54C57-4B16-46C0-8899-0C209D987989}">
      <dgm:prSet/>
      <dgm:spPr/>
      <dgm:t>
        <a:bodyPr/>
        <a:lstStyle/>
        <a:p>
          <a:endParaRPr lang="it-IT"/>
        </a:p>
      </dgm:t>
    </dgm:pt>
    <dgm:pt modelId="{95316128-A7D8-4230-8ABA-701B7288EFF9}" type="sibTrans" cxnId="{B7E54C57-4B16-46C0-8899-0C209D987989}">
      <dgm:prSet/>
      <dgm:spPr/>
      <dgm:t>
        <a:bodyPr/>
        <a:lstStyle/>
        <a:p>
          <a:endParaRPr lang="it-IT"/>
        </a:p>
      </dgm:t>
    </dgm:pt>
    <dgm:pt modelId="{B2F0E7C0-B704-4634-AF3F-2FC943CC0595}">
      <dgm:prSet phldrT="[Testo]" custT="1"/>
      <dgm:spPr/>
      <dgm:t>
        <a:bodyPr/>
        <a:lstStyle/>
        <a:p>
          <a:r>
            <a:rPr lang="it-IT" sz="1200" dirty="0"/>
            <a:t>Prodotto finale</a:t>
          </a:r>
        </a:p>
      </dgm:t>
    </dgm:pt>
    <dgm:pt modelId="{65A326BC-EABE-4BD2-8FE3-F0D49E8F46C6}" type="parTrans" cxnId="{98C04F7C-631C-47AE-8623-DCDC43BCA72B}">
      <dgm:prSet/>
      <dgm:spPr/>
      <dgm:t>
        <a:bodyPr/>
        <a:lstStyle/>
        <a:p>
          <a:endParaRPr lang="it-IT"/>
        </a:p>
      </dgm:t>
    </dgm:pt>
    <dgm:pt modelId="{9516ABE5-6F47-4880-B890-28325FDBBE08}" type="sibTrans" cxnId="{98C04F7C-631C-47AE-8623-DCDC43BCA72B}">
      <dgm:prSet/>
      <dgm:spPr/>
      <dgm:t>
        <a:bodyPr/>
        <a:lstStyle/>
        <a:p>
          <a:endParaRPr lang="it-IT"/>
        </a:p>
      </dgm:t>
    </dgm:pt>
    <dgm:pt modelId="{33AB2646-01BB-4B5B-AA6A-99C975BA5C31}" type="pres">
      <dgm:prSet presAssocID="{922F3B3B-5CEB-4BC0-AF42-8AAF08C11ACB}" presName="diagram" presStyleCnt="0">
        <dgm:presLayoutVars>
          <dgm:dir/>
          <dgm:animLvl val="lvl"/>
          <dgm:resizeHandles val="exact"/>
        </dgm:presLayoutVars>
      </dgm:prSet>
      <dgm:spPr/>
    </dgm:pt>
    <dgm:pt modelId="{1C82D3F2-E83B-45BE-B690-7E3BBF7DA61D}" type="pres">
      <dgm:prSet presAssocID="{DF4415E2-BA05-4CB3-A427-707B06A474EE}" presName="compNode" presStyleCnt="0"/>
      <dgm:spPr/>
    </dgm:pt>
    <dgm:pt modelId="{280C9E1C-29C4-42E3-8A09-7A07C803779F}" type="pres">
      <dgm:prSet presAssocID="{DF4415E2-BA05-4CB3-A427-707B06A474EE}" presName="childRect" presStyleLbl="bgAcc1" presStyleIdx="0" presStyleCnt="5">
        <dgm:presLayoutVars>
          <dgm:bulletEnabled val="1"/>
        </dgm:presLayoutVars>
      </dgm:prSet>
      <dgm:spPr/>
    </dgm:pt>
    <dgm:pt modelId="{96C0BF4B-BD5C-486D-AAE1-50DA1EBD180D}" type="pres">
      <dgm:prSet presAssocID="{DF4415E2-BA05-4CB3-A427-707B06A474EE}" presName="parentText" presStyleLbl="node1" presStyleIdx="0" presStyleCnt="0">
        <dgm:presLayoutVars>
          <dgm:chMax val="0"/>
          <dgm:bulletEnabled val="1"/>
        </dgm:presLayoutVars>
      </dgm:prSet>
      <dgm:spPr/>
    </dgm:pt>
    <dgm:pt modelId="{E442FB9D-74DA-4924-B8DC-058B7AF050F2}" type="pres">
      <dgm:prSet presAssocID="{DF4415E2-BA05-4CB3-A427-707B06A474EE}" presName="parentRect" presStyleLbl="alignNode1" presStyleIdx="0" presStyleCnt="5"/>
      <dgm:spPr/>
    </dgm:pt>
    <dgm:pt modelId="{1496456D-23A1-4F57-B909-53EDA9897537}" type="pres">
      <dgm:prSet presAssocID="{DF4415E2-BA05-4CB3-A427-707B06A474EE}" presName="adorn" presStyleLbl="fgAccFollow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con riempimento a tinta unita"/>
        </a:ext>
      </dgm:extLst>
    </dgm:pt>
    <dgm:pt modelId="{C85AAA71-9B91-42AE-89A4-B94BBB9708CC}" type="pres">
      <dgm:prSet presAssocID="{62D223B6-62A5-4217-85AE-1423205AAF8B}" presName="sibTrans" presStyleLbl="sibTrans2D1" presStyleIdx="0" presStyleCnt="0"/>
      <dgm:spPr/>
    </dgm:pt>
    <dgm:pt modelId="{D4FBF8F7-D335-4268-96E7-BE3383EA4039}" type="pres">
      <dgm:prSet presAssocID="{17B6CDB7-287C-4E26-809C-7D1E64817885}" presName="compNode" presStyleCnt="0"/>
      <dgm:spPr/>
    </dgm:pt>
    <dgm:pt modelId="{FD895DF9-7666-4175-A3DB-94D7A1D0088C}" type="pres">
      <dgm:prSet presAssocID="{17B6CDB7-287C-4E26-809C-7D1E64817885}" presName="childRect" presStyleLbl="bgAcc1" presStyleIdx="1" presStyleCnt="5">
        <dgm:presLayoutVars>
          <dgm:bulletEnabled val="1"/>
        </dgm:presLayoutVars>
      </dgm:prSet>
      <dgm:spPr/>
    </dgm:pt>
    <dgm:pt modelId="{74AFCF9C-54F5-4D60-872D-C89159EF3A24}" type="pres">
      <dgm:prSet presAssocID="{17B6CDB7-287C-4E26-809C-7D1E64817885}" presName="parentText" presStyleLbl="node1" presStyleIdx="0" presStyleCnt="0">
        <dgm:presLayoutVars>
          <dgm:chMax val="0"/>
          <dgm:bulletEnabled val="1"/>
        </dgm:presLayoutVars>
      </dgm:prSet>
      <dgm:spPr/>
    </dgm:pt>
    <dgm:pt modelId="{61B7162B-80FC-456F-A749-C5BE71C886BC}" type="pres">
      <dgm:prSet presAssocID="{17B6CDB7-287C-4E26-809C-7D1E64817885}" presName="parentRect" presStyleLbl="alignNode1" presStyleIdx="1" presStyleCnt="5"/>
      <dgm:spPr/>
    </dgm:pt>
    <dgm:pt modelId="{DA08DEF9-8FDF-4588-9F6E-840796FB621E}" type="pres">
      <dgm:prSet presAssocID="{17B6CDB7-287C-4E26-809C-7D1E64817885}" presName="adorn" presStyleLbl="fgAccFollow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con riempimento a tinta unita"/>
        </a:ext>
      </dgm:extLst>
    </dgm:pt>
    <dgm:pt modelId="{F6DB3267-6877-4DB6-8028-AA88C94C98B0}" type="pres">
      <dgm:prSet presAssocID="{BBCA3C2A-1C27-430D-9791-F8A5BC7DFC6A}" presName="sibTrans" presStyleLbl="sibTrans2D1" presStyleIdx="0" presStyleCnt="0"/>
      <dgm:spPr/>
    </dgm:pt>
    <dgm:pt modelId="{18463560-E848-46B7-B424-55F7CC4576DC}" type="pres">
      <dgm:prSet presAssocID="{27C61FF2-C4A7-4256-9D71-40A889D2DB14}" presName="compNode" presStyleCnt="0"/>
      <dgm:spPr/>
    </dgm:pt>
    <dgm:pt modelId="{0748D511-8A36-4196-9E9C-EDFDE82488BB}" type="pres">
      <dgm:prSet presAssocID="{27C61FF2-C4A7-4256-9D71-40A889D2DB14}" presName="childRect" presStyleLbl="bgAcc1" presStyleIdx="2" presStyleCnt="5">
        <dgm:presLayoutVars>
          <dgm:bulletEnabled val="1"/>
        </dgm:presLayoutVars>
      </dgm:prSet>
      <dgm:spPr/>
    </dgm:pt>
    <dgm:pt modelId="{FFFE65E0-808D-4032-B69F-D95D3242545F}" type="pres">
      <dgm:prSet presAssocID="{27C61FF2-C4A7-4256-9D71-40A889D2DB14}" presName="parentText" presStyleLbl="node1" presStyleIdx="0" presStyleCnt="0">
        <dgm:presLayoutVars>
          <dgm:chMax val="0"/>
          <dgm:bulletEnabled val="1"/>
        </dgm:presLayoutVars>
      </dgm:prSet>
      <dgm:spPr/>
    </dgm:pt>
    <dgm:pt modelId="{41569786-004D-43E0-8F20-29A74DE6FE2F}" type="pres">
      <dgm:prSet presAssocID="{27C61FF2-C4A7-4256-9D71-40A889D2DB14}" presName="parentRect" presStyleLbl="alignNode1" presStyleIdx="2" presStyleCnt="5"/>
      <dgm:spPr/>
    </dgm:pt>
    <dgm:pt modelId="{1D0CA2DA-DF48-4FDD-A5B6-976666F8B976}" type="pres">
      <dgm:prSet presAssocID="{27C61FF2-C4A7-4256-9D71-40A889D2DB14}" presName="adorn" presStyleLbl="fgAccFollow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con riempimento a tinta unita"/>
        </a:ext>
      </dgm:extLst>
    </dgm:pt>
    <dgm:pt modelId="{6C57824B-9138-4564-956C-0F781F400F22}" type="pres">
      <dgm:prSet presAssocID="{13765A00-77D0-41E3-AD92-22E4DEEFB9FF}" presName="sibTrans" presStyleLbl="sibTrans2D1" presStyleIdx="0" presStyleCnt="0"/>
      <dgm:spPr/>
    </dgm:pt>
    <dgm:pt modelId="{FBEF4453-63C9-4139-A070-C61051E180E4}" type="pres">
      <dgm:prSet presAssocID="{A43F0CEB-1132-44C0-999F-4D99ABB6A5BC}" presName="compNode" presStyleCnt="0"/>
      <dgm:spPr/>
    </dgm:pt>
    <dgm:pt modelId="{AB1B6CA2-0459-4009-89BA-982E76CBB467}" type="pres">
      <dgm:prSet presAssocID="{A43F0CEB-1132-44C0-999F-4D99ABB6A5BC}" presName="childRect" presStyleLbl="bgAcc1" presStyleIdx="3" presStyleCnt="5">
        <dgm:presLayoutVars>
          <dgm:bulletEnabled val="1"/>
        </dgm:presLayoutVars>
      </dgm:prSet>
      <dgm:spPr/>
    </dgm:pt>
    <dgm:pt modelId="{7DA2C734-4958-4AD0-A234-6FFFD0ED776F}" type="pres">
      <dgm:prSet presAssocID="{A43F0CEB-1132-44C0-999F-4D99ABB6A5BC}" presName="parentText" presStyleLbl="node1" presStyleIdx="0" presStyleCnt="0">
        <dgm:presLayoutVars>
          <dgm:chMax val="0"/>
          <dgm:bulletEnabled val="1"/>
        </dgm:presLayoutVars>
      </dgm:prSet>
      <dgm:spPr/>
    </dgm:pt>
    <dgm:pt modelId="{0B86A48D-2D54-43B0-ADB3-D6045B258623}" type="pres">
      <dgm:prSet presAssocID="{A43F0CEB-1132-44C0-999F-4D99ABB6A5BC}" presName="parentRect" presStyleLbl="alignNode1" presStyleIdx="3" presStyleCnt="5"/>
      <dgm:spPr/>
    </dgm:pt>
    <dgm:pt modelId="{A764BCEA-2F56-445B-891C-BA292CA50E12}" type="pres">
      <dgm:prSet presAssocID="{A43F0CEB-1132-44C0-999F-4D99ABB6A5BC}" presName="adorn" presStyleLbl="fgAccFollow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con riempimento a tinta unita"/>
        </a:ext>
      </dgm:extLst>
    </dgm:pt>
    <dgm:pt modelId="{BF7258BD-B506-4600-B88D-FCD2B3B573E7}" type="pres">
      <dgm:prSet presAssocID="{0AB1F997-26BD-4105-B462-48C72B8BEAC0}" presName="sibTrans" presStyleLbl="sibTrans2D1" presStyleIdx="0" presStyleCnt="0"/>
      <dgm:spPr/>
    </dgm:pt>
    <dgm:pt modelId="{3AAD8748-7621-45A3-83DE-20B9423D0BC8}" type="pres">
      <dgm:prSet presAssocID="{51D5DA70-E101-4D00-A562-1D0834BA20DD}" presName="compNode" presStyleCnt="0"/>
      <dgm:spPr/>
    </dgm:pt>
    <dgm:pt modelId="{9EEEF5EB-32EE-4190-9D9A-7B5830F2D7A1}" type="pres">
      <dgm:prSet presAssocID="{51D5DA70-E101-4D00-A562-1D0834BA20DD}" presName="childRect" presStyleLbl="bgAcc1" presStyleIdx="4" presStyleCnt="5">
        <dgm:presLayoutVars>
          <dgm:bulletEnabled val="1"/>
        </dgm:presLayoutVars>
      </dgm:prSet>
      <dgm:spPr/>
    </dgm:pt>
    <dgm:pt modelId="{6BF17BC0-6681-451B-87EA-EB644A7700ED}" type="pres">
      <dgm:prSet presAssocID="{51D5DA70-E101-4D00-A562-1D0834BA20DD}" presName="parentText" presStyleLbl="node1" presStyleIdx="0" presStyleCnt="0">
        <dgm:presLayoutVars>
          <dgm:chMax val="0"/>
          <dgm:bulletEnabled val="1"/>
        </dgm:presLayoutVars>
      </dgm:prSet>
      <dgm:spPr/>
    </dgm:pt>
    <dgm:pt modelId="{666AAB55-7500-4FBC-81B0-22848D3A1A06}" type="pres">
      <dgm:prSet presAssocID="{51D5DA70-E101-4D00-A562-1D0834BA20DD}" presName="parentRect" presStyleLbl="alignNode1" presStyleIdx="4" presStyleCnt="5"/>
      <dgm:spPr/>
    </dgm:pt>
    <dgm:pt modelId="{75B5892C-FBFF-4DA3-80AF-FBDBAE0C7563}" type="pres">
      <dgm:prSet presAssocID="{51D5DA70-E101-4D00-A562-1D0834BA20DD}" presName="adorn" presStyleLbl="fgAccFollow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5 con riempimento a tinta unita"/>
        </a:ext>
      </dgm:extLst>
    </dgm:pt>
  </dgm:ptLst>
  <dgm:cxnLst>
    <dgm:cxn modelId="{2F5DAE03-C189-42E1-AA0E-99E3958E1A93}" type="presOf" srcId="{51D5DA70-E101-4D00-A562-1D0834BA20DD}" destId="{666AAB55-7500-4FBC-81B0-22848D3A1A06}" srcOrd="1" destOrd="0" presId="urn:microsoft.com/office/officeart/2005/8/layout/bList2"/>
    <dgm:cxn modelId="{41C33D0A-C24E-42D6-8A20-C541149BD5AC}" type="presOf" srcId="{DF4415E2-BA05-4CB3-A427-707B06A474EE}" destId="{96C0BF4B-BD5C-486D-AAE1-50DA1EBD180D}" srcOrd="0" destOrd="0" presId="urn:microsoft.com/office/officeart/2005/8/layout/bList2"/>
    <dgm:cxn modelId="{15ADEF0C-3E1B-429A-8FB7-B7AFA5834588}" srcId="{922F3B3B-5CEB-4BC0-AF42-8AAF08C11ACB}" destId="{A43F0CEB-1132-44C0-999F-4D99ABB6A5BC}" srcOrd="3" destOrd="0" parTransId="{B30F1D05-26D3-4251-B6A8-E2EC106D281C}" sibTransId="{0AB1F997-26BD-4105-B462-48C72B8BEAC0}"/>
    <dgm:cxn modelId="{ADF7B311-3571-4630-81C1-7452D66221F2}" type="presOf" srcId="{E136B425-B283-485E-9C29-C1547D33C5FB}" destId="{0748D511-8A36-4196-9E9C-EDFDE82488BB}" srcOrd="0" destOrd="1" presId="urn:microsoft.com/office/officeart/2005/8/layout/bList2"/>
    <dgm:cxn modelId="{89709012-0CC0-43AE-B4DF-2C67C0A62F35}" srcId="{922F3B3B-5CEB-4BC0-AF42-8AAF08C11ACB}" destId="{DF4415E2-BA05-4CB3-A427-707B06A474EE}" srcOrd="0" destOrd="0" parTransId="{56D32A1A-CC76-4869-93B1-5600A8F20DDD}" sibTransId="{62D223B6-62A5-4217-85AE-1423205AAF8B}"/>
    <dgm:cxn modelId="{3106BC18-14C9-43A1-A649-38A21C63A42C}" type="presOf" srcId="{922F3B3B-5CEB-4BC0-AF42-8AAF08C11ACB}" destId="{33AB2646-01BB-4B5B-AA6A-99C975BA5C31}" srcOrd="0" destOrd="0" presId="urn:microsoft.com/office/officeart/2005/8/layout/bList2"/>
    <dgm:cxn modelId="{4EBE722F-6691-4C86-90B3-9212EC8057EC}" type="presOf" srcId="{0C141C75-72DB-4653-BB0B-F53A44339CF3}" destId="{AB1B6CA2-0459-4009-89BA-982E76CBB467}" srcOrd="0" destOrd="2" presId="urn:microsoft.com/office/officeart/2005/8/layout/bList2"/>
    <dgm:cxn modelId="{1BD47C31-E9D8-4DBF-B39A-4ADF5BC30760}" type="presOf" srcId="{27C61FF2-C4A7-4256-9D71-40A889D2DB14}" destId="{FFFE65E0-808D-4032-B69F-D95D3242545F}" srcOrd="0" destOrd="0" presId="urn:microsoft.com/office/officeart/2005/8/layout/bList2"/>
    <dgm:cxn modelId="{B0643C32-BF44-4C71-928F-B25D4A7608CC}" type="presOf" srcId="{53F76454-4030-43C4-B9B4-A7C3F9B1AED8}" destId="{9EEEF5EB-32EE-4190-9D9A-7B5830F2D7A1}" srcOrd="0" destOrd="2" presId="urn:microsoft.com/office/officeart/2005/8/layout/bList2"/>
    <dgm:cxn modelId="{B965C835-DA4F-412F-A36A-ADC926D4DCEA}" srcId="{27C61FF2-C4A7-4256-9D71-40A889D2DB14}" destId="{95044E2E-933B-437B-B75C-BAEF73C55797}" srcOrd="0" destOrd="0" parTransId="{A7C467AD-167A-4EBC-82E8-C24D6F2DCE1E}" sibTransId="{17526B7E-97EE-4F03-BA40-5FF9227BCEEF}"/>
    <dgm:cxn modelId="{67E6F43C-0EC5-47A1-9229-C8B76329E0BA}" srcId="{A43F0CEB-1132-44C0-999F-4D99ABB6A5BC}" destId="{1C580ABB-7C76-4F7E-A2CA-030897854AA5}" srcOrd="3" destOrd="0" parTransId="{0EB5AF40-8137-498D-BA0F-7EC8740DA9C5}" sibTransId="{695E29B8-DDBA-429E-AA7F-E3F341F8F59C}"/>
    <dgm:cxn modelId="{FB099C3E-74EC-42CA-9756-22214217C3DA}" srcId="{922F3B3B-5CEB-4BC0-AF42-8AAF08C11ACB}" destId="{51D5DA70-E101-4D00-A562-1D0834BA20DD}" srcOrd="4" destOrd="0" parTransId="{15E99A56-6D37-4F52-9002-665FFB44FA59}" sibTransId="{BE7449DD-C03F-42F8-BA34-1688B0A073D6}"/>
    <dgm:cxn modelId="{F6ED255C-5723-445F-9021-8E7F50C93161}" srcId="{922F3B3B-5CEB-4BC0-AF42-8AAF08C11ACB}" destId="{17B6CDB7-287C-4E26-809C-7D1E64817885}" srcOrd="1" destOrd="0" parTransId="{8910E812-BF07-4200-BCFC-D4E4C35E202F}" sibTransId="{BBCA3C2A-1C27-430D-9791-F8A5BC7DFC6A}"/>
    <dgm:cxn modelId="{E9CA0F5D-760A-44E5-975D-8AF2486E0029}" srcId="{A43F0CEB-1132-44C0-999F-4D99ABB6A5BC}" destId="{0B4DB13E-EDD3-419A-A55F-A31E05F7EDB1}" srcOrd="0" destOrd="0" parTransId="{6E840857-15DD-4129-82F9-4E39C0BFFF39}" sibTransId="{44185786-EF9E-4BEE-A903-949B6CEB9C7E}"/>
    <dgm:cxn modelId="{D597595D-CAB6-4776-882D-DCCC92999FC1}" type="presOf" srcId="{17B6CDB7-287C-4E26-809C-7D1E64817885}" destId="{74AFCF9C-54F5-4D60-872D-C89159EF3A24}" srcOrd="0" destOrd="0" presId="urn:microsoft.com/office/officeart/2005/8/layout/bList2"/>
    <dgm:cxn modelId="{E46CAF43-00FA-4801-A2C0-117A876D228C}" type="presOf" srcId="{A85AABA5-3AE2-42F8-ACF3-01F7A0DA1D15}" destId="{FD895DF9-7666-4175-A3DB-94D7A1D0088C}" srcOrd="0" destOrd="0" presId="urn:microsoft.com/office/officeart/2005/8/layout/bList2"/>
    <dgm:cxn modelId="{13DB8446-BCAE-4AAB-9F7E-1309274F5319}" srcId="{27C61FF2-C4A7-4256-9D71-40A889D2DB14}" destId="{E136B425-B283-485E-9C29-C1547D33C5FB}" srcOrd="1" destOrd="0" parTransId="{5EE66540-7DFF-4407-B34B-F5C9AB61720F}" sibTransId="{2801461A-56C2-4BC2-B648-46F08A9D105E}"/>
    <dgm:cxn modelId="{08FED76D-C890-4C8E-905F-F73B8B2ADEEB}" type="presOf" srcId="{0AB1F997-26BD-4105-B462-48C72B8BEAC0}" destId="{BF7258BD-B506-4600-B88D-FCD2B3B573E7}" srcOrd="0" destOrd="0" presId="urn:microsoft.com/office/officeart/2005/8/layout/bList2"/>
    <dgm:cxn modelId="{6733D652-8B39-4099-A153-8C9AE6CAAFC7}" type="presOf" srcId="{BEC191AE-6F4E-4974-9240-988933F9E4C4}" destId="{280C9E1C-29C4-42E3-8A09-7A07C803779F}" srcOrd="0" destOrd="0" presId="urn:microsoft.com/office/officeart/2005/8/layout/bList2"/>
    <dgm:cxn modelId="{724DD374-52C9-4786-BE30-574872EA7427}" type="presOf" srcId="{283A0D98-488D-42B9-A03B-940FE66DCCFA}" destId="{0748D511-8A36-4196-9E9C-EDFDE82488BB}" srcOrd="0" destOrd="3" presId="urn:microsoft.com/office/officeart/2005/8/layout/bList2"/>
    <dgm:cxn modelId="{B7E54C57-4B16-46C0-8899-0C209D987989}" srcId="{51D5DA70-E101-4D00-A562-1D0834BA20DD}" destId="{53F76454-4030-43C4-B9B4-A7C3F9B1AED8}" srcOrd="2" destOrd="0" parTransId="{DEB42195-FD26-460F-A8A2-2A5DE096FE51}" sibTransId="{95316128-A7D8-4230-8ABA-701B7288EFF9}"/>
    <dgm:cxn modelId="{1C44CD59-1850-4F59-AB23-966D14678588}" type="presOf" srcId="{17B6CDB7-287C-4E26-809C-7D1E64817885}" destId="{61B7162B-80FC-456F-A749-C5BE71C886BC}" srcOrd="1" destOrd="0" presId="urn:microsoft.com/office/officeart/2005/8/layout/bList2"/>
    <dgm:cxn modelId="{9DF7347A-5C38-4221-BC3B-54A79DFA3C0D}" type="presOf" srcId="{1C580ABB-7C76-4F7E-A2CA-030897854AA5}" destId="{AB1B6CA2-0459-4009-89BA-982E76CBB467}" srcOrd="0" destOrd="3" presId="urn:microsoft.com/office/officeart/2005/8/layout/bList2"/>
    <dgm:cxn modelId="{98C04F7C-631C-47AE-8623-DCDC43BCA72B}" srcId="{A43F0CEB-1132-44C0-999F-4D99ABB6A5BC}" destId="{B2F0E7C0-B704-4634-AF3F-2FC943CC0595}" srcOrd="4" destOrd="0" parTransId="{65A326BC-EABE-4BD2-8FE3-F0D49E8F46C6}" sibTransId="{9516ABE5-6F47-4880-B890-28325FDBBE08}"/>
    <dgm:cxn modelId="{A8D36482-0B13-4660-8788-F290E1D6093D}" type="presOf" srcId="{F34B2555-0D1F-4355-BDD1-FC43052E5C66}" destId="{AB1B6CA2-0459-4009-89BA-982E76CBB467}" srcOrd="0" destOrd="1" presId="urn:microsoft.com/office/officeart/2005/8/layout/bList2"/>
    <dgm:cxn modelId="{6FCBF18E-4BB2-4CA8-9963-D1DD376BC29F}" srcId="{27C61FF2-C4A7-4256-9D71-40A889D2DB14}" destId="{283A0D98-488D-42B9-A03B-940FE66DCCFA}" srcOrd="3" destOrd="0" parTransId="{136CD26B-3B83-4899-A267-992A3094678C}" sibTransId="{434E5BB2-704D-4EB1-A69C-1B8E4CF431DE}"/>
    <dgm:cxn modelId="{B6D96690-0D78-489F-AD3D-3D948C93D303}" type="presOf" srcId="{13765A00-77D0-41E3-AD92-22E4DEEFB9FF}" destId="{6C57824B-9138-4564-956C-0F781F400F22}" srcOrd="0" destOrd="0" presId="urn:microsoft.com/office/officeart/2005/8/layout/bList2"/>
    <dgm:cxn modelId="{0CE9D591-6E6B-4A41-BBA3-B7B454F203DB}" type="presOf" srcId="{A43F0CEB-1132-44C0-999F-4D99ABB6A5BC}" destId="{0B86A48D-2D54-43B0-ADB3-D6045B258623}" srcOrd="1" destOrd="0" presId="urn:microsoft.com/office/officeart/2005/8/layout/bList2"/>
    <dgm:cxn modelId="{B3107C93-4392-4C05-B182-8B2C02B35349}" srcId="{A43F0CEB-1132-44C0-999F-4D99ABB6A5BC}" destId="{0C141C75-72DB-4653-BB0B-F53A44339CF3}" srcOrd="2" destOrd="0" parTransId="{FF31C7CD-454C-4B68-B29B-A337BE98FB74}" sibTransId="{ABC1D914-0E82-4D3C-A2F0-1D6EB7B6C9F6}"/>
    <dgm:cxn modelId="{EA59C093-9172-410C-ACF3-6D5532D59784}" srcId="{51D5DA70-E101-4D00-A562-1D0834BA20DD}" destId="{2A10006F-C03C-4D82-A984-8E6DDE499369}" srcOrd="1" destOrd="0" parTransId="{96075C5B-13C9-4512-8F80-8EA9167B2DCB}" sibTransId="{875010DA-E3FF-4500-BB3D-2AA7B2854EAA}"/>
    <dgm:cxn modelId="{112B7E99-1136-48B5-A839-A3B4497C94E6}" srcId="{27C61FF2-C4A7-4256-9D71-40A889D2DB14}" destId="{26B76A33-81FF-4435-B4CE-51A05FE1B991}" srcOrd="2" destOrd="0" parTransId="{03EF9505-8C19-4E35-8094-7798EFD2DFFD}" sibTransId="{94D158A2-0963-4696-8DA2-C0602A0247DA}"/>
    <dgm:cxn modelId="{6D02AD9B-9968-4278-B10C-8BBB38778B3A}" type="presOf" srcId="{BBCA3C2A-1C27-430D-9791-F8A5BC7DFC6A}" destId="{F6DB3267-6877-4DB6-8028-AA88C94C98B0}" srcOrd="0" destOrd="0" presId="urn:microsoft.com/office/officeart/2005/8/layout/bList2"/>
    <dgm:cxn modelId="{6EAFFBA5-4B2A-45DA-91C1-BD9150B92C06}" srcId="{17B6CDB7-287C-4E26-809C-7D1E64817885}" destId="{A85AABA5-3AE2-42F8-ACF3-01F7A0DA1D15}" srcOrd="0" destOrd="0" parTransId="{F72DD04C-B411-4CC5-90DE-9AA6B6A717D1}" sibTransId="{FD5E9A06-4C2F-4AB3-9019-8BAE21070522}"/>
    <dgm:cxn modelId="{910DF4B6-DD1B-4BA4-B917-DDFAA0D05E1E}" type="presOf" srcId="{2A10006F-C03C-4D82-A984-8E6DDE499369}" destId="{9EEEF5EB-32EE-4190-9D9A-7B5830F2D7A1}" srcOrd="0" destOrd="1" presId="urn:microsoft.com/office/officeart/2005/8/layout/bList2"/>
    <dgm:cxn modelId="{17D8B6B9-032F-40F5-B884-4A5FCA77C151}" type="presOf" srcId="{0B4DB13E-EDD3-419A-A55F-A31E05F7EDB1}" destId="{AB1B6CA2-0459-4009-89BA-982E76CBB467}" srcOrd="0" destOrd="0" presId="urn:microsoft.com/office/officeart/2005/8/layout/bList2"/>
    <dgm:cxn modelId="{E3F470C3-FF05-4B7B-916D-FE8E57964365}" type="presOf" srcId="{B2F0E7C0-B704-4634-AF3F-2FC943CC0595}" destId="{AB1B6CA2-0459-4009-89BA-982E76CBB467}" srcOrd="0" destOrd="4" presId="urn:microsoft.com/office/officeart/2005/8/layout/bList2"/>
    <dgm:cxn modelId="{1ED143C5-2BA9-4392-A196-65DD92757684}" srcId="{DF4415E2-BA05-4CB3-A427-707B06A474EE}" destId="{BEC191AE-6F4E-4974-9240-988933F9E4C4}" srcOrd="0" destOrd="0" parTransId="{73DF593F-B711-44F9-BF5A-C5AA08E65B34}" sibTransId="{5720AC68-86D7-433B-ABA3-F0065BDF7FF5}"/>
    <dgm:cxn modelId="{46BA17C8-12F5-4075-8B6A-1B99AA2F5FEE}" type="presOf" srcId="{DF4415E2-BA05-4CB3-A427-707B06A474EE}" destId="{E442FB9D-74DA-4924-B8DC-058B7AF050F2}" srcOrd="1" destOrd="0" presId="urn:microsoft.com/office/officeart/2005/8/layout/bList2"/>
    <dgm:cxn modelId="{121E93CB-943D-4540-8517-A19FCB9BEBD7}" srcId="{922F3B3B-5CEB-4BC0-AF42-8AAF08C11ACB}" destId="{27C61FF2-C4A7-4256-9D71-40A889D2DB14}" srcOrd="2" destOrd="0" parTransId="{71E8C247-FC1F-41EC-BD04-A7BFD5C7AF0B}" sibTransId="{13765A00-77D0-41E3-AD92-22E4DEEFB9FF}"/>
    <dgm:cxn modelId="{5C5594CF-98E7-4FF3-BB3C-E8DD1893B765}" type="presOf" srcId="{A43F0CEB-1132-44C0-999F-4D99ABB6A5BC}" destId="{7DA2C734-4958-4AD0-A234-6FFFD0ED776F}" srcOrd="0" destOrd="0" presId="urn:microsoft.com/office/officeart/2005/8/layout/bList2"/>
    <dgm:cxn modelId="{782DF6D4-90C8-48FF-8633-33DA80B170BF}" type="presOf" srcId="{67E798C1-2585-41DA-A78D-B01F9A1D8059}" destId="{9EEEF5EB-32EE-4190-9D9A-7B5830F2D7A1}" srcOrd="0" destOrd="0" presId="urn:microsoft.com/office/officeart/2005/8/layout/bList2"/>
    <dgm:cxn modelId="{A3CFE3DB-0DED-4F93-8A6C-37C4F3258B84}" type="presOf" srcId="{27C61FF2-C4A7-4256-9D71-40A889D2DB14}" destId="{41569786-004D-43E0-8F20-29A74DE6FE2F}" srcOrd="1" destOrd="0" presId="urn:microsoft.com/office/officeart/2005/8/layout/bList2"/>
    <dgm:cxn modelId="{5473D1E7-086F-4B69-933C-AD8D1DD4A3EF}" type="presOf" srcId="{95044E2E-933B-437B-B75C-BAEF73C55797}" destId="{0748D511-8A36-4196-9E9C-EDFDE82488BB}" srcOrd="0" destOrd="0" presId="urn:microsoft.com/office/officeart/2005/8/layout/bList2"/>
    <dgm:cxn modelId="{2A57B2EA-668D-451B-A50D-96D630C89CAB}" type="presOf" srcId="{26B76A33-81FF-4435-B4CE-51A05FE1B991}" destId="{0748D511-8A36-4196-9E9C-EDFDE82488BB}" srcOrd="0" destOrd="2" presId="urn:microsoft.com/office/officeart/2005/8/layout/bList2"/>
    <dgm:cxn modelId="{CC9B7EEB-4960-4098-ACEE-B229700570D1}" type="presOf" srcId="{51D5DA70-E101-4D00-A562-1D0834BA20DD}" destId="{6BF17BC0-6681-451B-87EA-EB644A7700ED}" srcOrd="0" destOrd="0" presId="urn:microsoft.com/office/officeart/2005/8/layout/bList2"/>
    <dgm:cxn modelId="{F9B6C3EC-CD7E-4156-B914-09472473CD85}" type="presOf" srcId="{62D223B6-62A5-4217-85AE-1423205AAF8B}" destId="{C85AAA71-9B91-42AE-89A4-B94BBB9708CC}" srcOrd="0" destOrd="0" presId="urn:microsoft.com/office/officeart/2005/8/layout/bList2"/>
    <dgm:cxn modelId="{5DE62CEF-62FD-4748-AB06-3FAC97805F4D}" srcId="{A43F0CEB-1132-44C0-999F-4D99ABB6A5BC}" destId="{F34B2555-0D1F-4355-BDD1-FC43052E5C66}" srcOrd="1" destOrd="0" parTransId="{2DBF752A-8D23-45B4-B255-EB47C1682417}" sibTransId="{87499D08-0477-4779-BF86-0B7A5117DF74}"/>
    <dgm:cxn modelId="{9BD54DFD-FA98-4D40-915E-EE22E07A0DFC}" srcId="{51D5DA70-E101-4D00-A562-1D0834BA20DD}" destId="{67E798C1-2585-41DA-A78D-B01F9A1D8059}" srcOrd="0" destOrd="0" parTransId="{ED5B248C-306A-4ABD-A9A8-4C8457989AB1}" sibTransId="{27AA0C3A-5AEA-4676-9F43-3F0D28ACAEE1}"/>
    <dgm:cxn modelId="{CC37900C-E089-4445-B6FA-0ADF45CF973E}" type="presParOf" srcId="{33AB2646-01BB-4B5B-AA6A-99C975BA5C31}" destId="{1C82D3F2-E83B-45BE-B690-7E3BBF7DA61D}" srcOrd="0" destOrd="0" presId="urn:microsoft.com/office/officeart/2005/8/layout/bList2"/>
    <dgm:cxn modelId="{5B0A35F6-13F7-4426-8819-F489C5FA2FCA}" type="presParOf" srcId="{1C82D3F2-E83B-45BE-B690-7E3BBF7DA61D}" destId="{280C9E1C-29C4-42E3-8A09-7A07C803779F}" srcOrd="0" destOrd="0" presId="urn:microsoft.com/office/officeart/2005/8/layout/bList2"/>
    <dgm:cxn modelId="{2EA64A0D-4E3B-4CE4-9F08-2CA07FC05B90}" type="presParOf" srcId="{1C82D3F2-E83B-45BE-B690-7E3BBF7DA61D}" destId="{96C0BF4B-BD5C-486D-AAE1-50DA1EBD180D}" srcOrd="1" destOrd="0" presId="urn:microsoft.com/office/officeart/2005/8/layout/bList2"/>
    <dgm:cxn modelId="{02DA08F7-5BAD-4029-88FE-1E96FF32E9F4}" type="presParOf" srcId="{1C82D3F2-E83B-45BE-B690-7E3BBF7DA61D}" destId="{E442FB9D-74DA-4924-B8DC-058B7AF050F2}" srcOrd="2" destOrd="0" presId="urn:microsoft.com/office/officeart/2005/8/layout/bList2"/>
    <dgm:cxn modelId="{B46F42B2-E156-4F57-9366-87BE26CCA253}" type="presParOf" srcId="{1C82D3F2-E83B-45BE-B690-7E3BBF7DA61D}" destId="{1496456D-23A1-4F57-B909-53EDA9897537}" srcOrd="3" destOrd="0" presId="urn:microsoft.com/office/officeart/2005/8/layout/bList2"/>
    <dgm:cxn modelId="{9ABFFF0F-003B-42E5-9CC8-9585C1610570}" type="presParOf" srcId="{33AB2646-01BB-4B5B-AA6A-99C975BA5C31}" destId="{C85AAA71-9B91-42AE-89A4-B94BBB9708CC}" srcOrd="1" destOrd="0" presId="urn:microsoft.com/office/officeart/2005/8/layout/bList2"/>
    <dgm:cxn modelId="{5737F0F6-731B-464B-B556-11EE997F8C68}" type="presParOf" srcId="{33AB2646-01BB-4B5B-AA6A-99C975BA5C31}" destId="{D4FBF8F7-D335-4268-96E7-BE3383EA4039}" srcOrd="2" destOrd="0" presId="urn:microsoft.com/office/officeart/2005/8/layout/bList2"/>
    <dgm:cxn modelId="{57636884-B30E-40C3-A21C-9DF1D60A94C4}" type="presParOf" srcId="{D4FBF8F7-D335-4268-96E7-BE3383EA4039}" destId="{FD895DF9-7666-4175-A3DB-94D7A1D0088C}" srcOrd="0" destOrd="0" presId="urn:microsoft.com/office/officeart/2005/8/layout/bList2"/>
    <dgm:cxn modelId="{6D448523-3785-434C-BD5D-4A93497A58CE}" type="presParOf" srcId="{D4FBF8F7-D335-4268-96E7-BE3383EA4039}" destId="{74AFCF9C-54F5-4D60-872D-C89159EF3A24}" srcOrd="1" destOrd="0" presId="urn:microsoft.com/office/officeart/2005/8/layout/bList2"/>
    <dgm:cxn modelId="{0B5FEDCF-D9A3-467B-A7B7-157E230A1E15}" type="presParOf" srcId="{D4FBF8F7-D335-4268-96E7-BE3383EA4039}" destId="{61B7162B-80FC-456F-A749-C5BE71C886BC}" srcOrd="2" destOrd="0" presId="urn:microsoft.com/office/officeart/2005/8/layout/bList2"/>
    <dgm:cxn modelId="{B4F566AB-36FB-4494-8D40-D92432BF6620}" type="presParOf" srcId="{D4FBF8F7-D335-4268-96E7-BE3383EA4039}" destId="{DA08DEF9-8FDF-4588-9F6E-840796FB621E}" srcOrd="3" destOrd="0" presId="urn:microsoft.com/office/officeart/2005/8/layout/bList2"/>
    <dgm:cxn modelId="{4E92FA7D-8351-423B-9D81-918C5D513DE8}" type="presParOf" srcId="{33AB2646-01BB-4B5B-AA6A-99C975BA5C31}" destId="{F6DB3267-6877-4DB6-8028-AA88C94C98B0}" srcOrd="3" destOrd="0" presId="urn:microsoft.com/office/officeart/2005/8/layout/bList2"/>
    <dgm:cxn modelId="{44637697-C960-47B0-BB6F-56728EC5F64B}" type="presParOf" srcId="{33AB2646-01BB-4B5B-AA6A-99C975BA5C31}" destId="{18463560-E848-46B7-B424-55F7CC4576DC}" srcOrd="4" destOrd="0" presId="urn:microsoft.com/office/officeart/2005/8/layout/bList2"/>
    <dgm:cxn modelId="{1E514F62-718A-4ED7-8DB5-743D71C34463}" type="presParOf" srcId="{18463560-E848-46B7-B424-55F7CC4576DC}" destId="{0748D511-8A36-4196-9E9C-EDFDE82488BB}" srcOrd="0" destOrd="0" presId="urn:microsoft.com/office/officeart/2005/8/layout/bList2"/>
    <dgm:cxn modelId="{770B1EC1-5F62-44FB-936A-DA3D0C6AC950}" type="presParOf" srcId="{18463560-E848-46B7-B424-55F7CC4576DC}" destId="{FFFE65E0-808D-4032-B69F-D95D3242545F}" srcOrd="1" destOrd="0" presId="urn:microsoft.com/office/officeart/2005/8/layout/bList2"/>
    <dgm:cxn modelId="{575BFCCB-1A57-403C-82AA-8DE6CBA57F78}" type="presParOf" srcId="{18463560-E848-46B7-B424-55F7CC4576DC}" destId="{41569786-004D-43E0-8F20-29A74DE6FE2F}" srcOrd="2" destOrd="0" presId="urn:microsoft.com/office/officeart/2005/8/layout/bList2"/>
    <dgm:cxn modelId="{67D8CDA1-5988-4675-A904-AABB68885E8B}" type="presParOf" srcId="{18463560-E848-46B7-B424-55F7CC4576DC}" destId="{1D0CA2DA-DF48-4FDD-A5B6-976666F8B976}" srcOrd="3" destOrd="0" presId="urn:microsoft.com/office/officeart/2005/8/layout/bList2"/>
    <dgm:cxn modelId="{F07742D5-941F-4015-8462-67033DCFA06F}" type="presParOf" srcId="{33AB2646-01BB-4B5B-AA6A-99C975BA5C31}" destId="{6C57824B-9138-4564-956C-0F781F400F22}" srcOrd="5" destOrd="0" presId="urn:microsoft.com/office/officeart/2005/8/layout/bList2"/>
    <dgm:cxn modelId="{12B17B4A-8903-47A8-9AA2-ABE930B1151F}" type="presParOf" srcId="{33AB2646-01BB-4B5B-AA6A-99C975BA5C31}" destId="{FBEF4453-63C9-4139-A070-C61051E180E4}" srcOrd="6" destOrd="0" presId="urn:microsoft.com/office/officeart/2005/8/layout/bList2"/>
    <dgm:cxn modelId="{36562D3F-753E-408A-9FBB-A06D6B0992C6}" type="presParOf" srcId="{FBEF4453-63C9-4139-A070-C61051E180E4}" destId="{AB1B6CA2-0459-4009-89BA-982E76CBB467}" srcOrd="0" destOrd="0" presId="urn:microsoft.com/office/officeart/2005/8/layout/bList2"/>
    <dgm:cxn modelId="{E71972ED-3005-41E3-9DD2-8EBFED2719AC}" type="presParOf" srcId="{FBEF4453-63C9-4139-A070-C61051E180E4}" destId="{7DA2C734-4958-4AD0-A234-6FFFD0ED776F}" srcOrd="1" destOrd="0" presId="urn:microsoft.com/office/officeart/2005/8/layout/bList2"/>
    <dgm:cxn modelId="{29A3D291-896A-415A-8779-BD5BCF2967AA}" type="presParOf" srcId="{FBEF4453-63C9-4139-A070-C61051E180E4}" destId="{0B86A48D-2D54-43B0-ADB3-D6045B258623}" srcOrd="2" destOrd="0" presId="urn:microsoft.com/office/officeart/2005/8/layout/bList2"/>
    <dgm:cxn modelId="{E81C29DD-0710-4066-AF83-578B6105AF12}" type="presParOf" srcId="{FBEF4453-63C9-4139-A070-C61051E180E4}" destId="{A764BCEA-2F56-445B-891C-BA292CA50E12}" srcOrd="3" destOrd="0" presId="urn:microsoft.com/office/officeart/2005/8/layout/bList2"/>
    <dgm:cxn modelId="{DD37DCD0-9D1D-47ED-AC08-C760608EBC65}" type="presParOf" srcId="{33AB2646-01BB-4B5B-AA6A-99C975BA5C31}" destId="{BF7258BD-B506-4600-B88D-FCD2B3B573E7}" srcOrd="7" destOrd="0" presId="urn:microsoft.com/office/officeart/2005/8/layout/bList2"/>
    <dgm:cxn modelId="{52D198BC-E96C-4428-8D62-2A1AE38912F8}" type="presParOf" srcId="{33AB2646-01BB-4B5B-AA6A-99C975BA5C31}" destId="{3AAD8748-7621-45A3-83DE-20B9423D0BC8}" srcOrd="8" destOrd="0" presId="urn:microsoft.com/office/officeart/2005/8/layout/bList2"/>
    <dgm:cxn modelId="{FCF95E90-B7BF-4A1B-B9FB-77724BDACF9D}" type="presParOf" srcId="{3AAD8748-7621-45A3-83DE-20B9423D0BC8}" destId="{9EEEF5EB-32EE-4190-9D9A-7B5830F2D7A1}" srcOrd="0" destOrd="0" presId="urn:microsoft.com/office/officeart/2005/8/layout/bList2"/>
    <dgm:cxn modelId="{CC0CC780-FABF-4D91-80A3-0D6B1378ECDF}" type="presParOf" srcId="{3AAD8748-7621-45A3-83DE-20B9423D0BC8}" destId="{6BF17BC0-6681-451B-87EA-EB644A7700ED}" srcOrd="1" destOrd="0" presId="urn:microsoft.com/office/officeart/2005/8/layout/bList2"/>
    <dgm:cxn modelId="{84741A33-7771-47B6-9D6B-EAEB63492D58}" type="presParOf" srcId="{3AAD8748-7621-45A3-83DE-20B9423D0BC8}" destId="{666AAB55-7500-4FBC-81B0-22848D3A1A06}" srcOrd="2" destOrd="0" presId="urn:microsoft.com/office/officeart/2005/8/layout/bList2"/>
    <dgm:cxn modelId="{C3B00956-7CC0-4BB1-8A81-800C3E4EA996}" type="presParOf" srcId="{3AAD8748-7621-45A3-83DE-20B9423D0BC8}" destId="{75B5892C-FBFF-4DA3-80AF-FBDBAE0C756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11040-C863-4A3A-8637-96FB45CF56C2}" type="doc">
      <dgm:prSet loTypeId="urn:microsoft.com/office/officeart/2005/8/layout/bList2" loCatId="list" qsTypeId="urn:microsoft.com/office/officeart/2005/8/quickstyle/3d1" qsCatId="3D" csTypeId="urn:microsoft.com/office/officeart/2005/8/colors/colorful2" csCatId="colorful" phldr="1"/>
      <dgm:spPr/>
    </dgm:pt>
    <dgm:pt modelId="{21ACBE17-6BB3-41F5-8EA9-1F76FFB1302D}">
      <dgm:prSet phldrT="[Testo]" custT="1"/>
      <dgm:spPr/>
      <dgm:t>
        <a:bodyPr/>
        <a:lstStyle/>
        <a:p>
          <a:r>
            <a:rPr lang="it-IT" sz="2000" dirty="0">
              <a:solidFill>
                <a:schemeClr val="tx1"/>
              </a:solidFill>
            </a:rPr>
            <a:t>Conoscenze</a:t>
          </a:r>
        </a:p>
      </dgm:t>
    </dgm:pt>
    <dgm:pt modelId="{A974EF0E-9200-4A9D-AF66-DDF3347D0EB5}" type="parTrans" cxnId="{017D9619-8335-423A-B6C2-F096C2ED6A66}">
      <dgm:prSet/>
      <dgm:spPr/>
      <dgm:t>
        <a:bodyPr/>
        <a:lstStyle/>
        <a:p>
          <a:endParaRPr lang="it-IT" sz="1600"/>
        </a:p>
      </dgm:t>
    </dgm:pt>
    <dgm:pt modelId="{1BDD3378-07D5-4E4A-AAB4-3D4C8CBDC5EA}" type="sibTrans" cxnId="{017D9619-8335-423A-B6C2-F096C2ED6A66}">
      <dgm:prSet/>
      <dgm:spPr/>
      <dgm:t>
        <a:bodyPr/>
        <a:lstStyle/>
        <a:p>
          <a:endParaRPr lang="it-IT" sz="1600"/>
        </a:p>
      </dgm:t>
    </dgm:pt>
    <dgm:pt modelId="{3C1DB4C1-6A3D-4236-91DB-6065D73C9FF1}">
      <dgm:prSet phldrT="[Testo]" custT="1"/>
      <dgm:spPr/>
      <dgm:t>
        <a:bodyPr/>
        <a:lstStyle/>
        <a:p>
          <a:r>
            <a:rPr lang="it-IT" sz="2000" dirty="0">
              <a:solidFill>
                <a:schemeClr val="tx1"/>
              </a:solidFill>
            </a:rPr>
            <a:t>Abilità</a:t>
          </a:r>
          <a:r>
            <a:rPr lang="it-IT" sz="2000" dirty="0"/>
            <a:t> </a:t>
          </a:r>
        </a:p>
      </dgm:t>
    </dgm:pt>
    <dgm:pt modelId="{41ACD392-9D12-4117-8A40-130287E81FBB}" type="parTrans" cxnId="{95224853-7684-4102-A654-D68D4CAB05E0}">
      <dgm:prSet/>
      <dgm:spPr/>
      <dgm:t>
        <a:bodyPr/>
        <a:lstStyle/>
        <a:p>
          <a:endParaRPr lang="it-IT" sz="1600"/>
        </a:p>
      </dgm:t>
    </dgm:pt>
    <dgm:pt modelId="{27B9ED18-B56B-4F52-98FF-CC1B1DE1FDAD}" type="sibTrans" cxnId="{95224853-7684-4102-A654-D68D4CAB05E0}">
      <dgm:prSet/>
      <dgm:spPr/>
      <dgm:t>
        <a:bodyPr/>
        <a:lstStyle/>
        <a:p>
          <a:endParaRPr lang="it-IT" sz="1600"/>
        </a:p>
      </dgm:t>
    </dgm:pt>
    <dgm:pt modelId="{122E5CB9-8A81-4019-AF7E-C9C3D8668642}">
      <dgm:prSet custT="1"/>
      <dgm:spPr/>
      <dgm:t>
        <a:bodyPr/>
        <a:lstStyle/>
        <a:p>
          <a:pPr marL="0" indent="0">
            <a:buNone/>
          </a:pPr>
          <a:r>
            <a:rPr lang="it-IT" sz="1400" dirty="0"/>
            <a:t>indicano il </a:t>
          </a:r>
          <a:r>
            <a:rPr lang="it-IT" sz="1400" b="1" dirty="0"/>
            <a:t>risultato dell’assimilazione </a:t>
          </a:r>
          <a:r>
            <a:rPr lang="it-IT" sz="1400" dirty="0"/>
            <a:t>di informazioni attraverso l’apprendimento. Le conoscenze sono l’insieme di </a:t>
          </a:r>
          <a:r>
            <a:rPr lang="it-IT" sz="1400" b="1" dirty="0"/>
            <a:t>fatti, principi, teorie e pratiche</a:t>
          </a:r>
          <a:r>
            <a:rPr lang="it-IT" sz="1400" dirty="0"/>
            <a:t>, relative a un settore di studio o di lavoro; le conoscenze sono descritte come teoriche e/o pratiche.</a:t>
          </a:r>
        </a:p>
      </dgm:t>
    </dgm:pt>
    <dgm:pt modelId="{F8100423-9214-4BF2-81E0-6D9C3CBB543A}" type="parTrans" cxnId="{27F63561-BA03-4DAE-8177-55BB7B7D1E5C}">
      <dgm:prSet/>
      <dgm:spPr/>
      <dgm:t>
        <a:bodyPr/>
        <a:lstStyle/>
        <a:p>
          <a:endParaRPr lang="it-IT" sz="1600"/>
        </a:p>
      </dgm:t>
    </dgm:pt>
    <dgm:pt modelId="{6320D28A-E9A5-4CA7-89FE-CB8044C6EBBF}" type="sibTrans" cxnId="{27F63561-BA03-4DAE-8177-55BB7B7D1E5C}">
      <dgm:prSet/>
      <dgm:spPr/>
      <dgm:t>
        <a:bodyPr/>
        <a:lstStyle/>
        <a:p>
          <a:endParaRPr lang="it-IT" sz="1600"/>
        </a:p>
      </dgm:t>
    </dgm:pt>
    <dgm:pt modelId="{68D56F0E-ACF7-458D-B6E9-F80B57338121}">
      <dgm:prSet phldrT="[Testo]" custT="1"/>
      <dgm:spPr/>
      <dgm:t>
        <a:bodyPr/>
        <a:lstStyle/>
        <a:p>
          <a:r>
            <a:rPr lang="it-IT" sz="2000" dirty="0">
              <a:solidFill>
                <a:schemeClr val="tx1"/>
              </a:solidFill>
            </a:rPr>
            <a:t>Competenze</a:t>
          </a:r>
        </a:p>
      </dgm:t>
    </dgm:pt>
    <dgm:pt modelId="{A6322E10-315B-4054-B9E8-58B2D706F01F}" type="parTrans" cxnId="{5CAEDBA9-0FC3-44B0-98C7-621F670E62FD}">
      <dgm:prSet/>
      <dgm:spPr/>
      <dgm:t>
        <a:bodyPr/>
        <a:lstStyle/>
        <a:p>
          <a:endParaRPr lang="it-IT" sz="1600"/>
        </a:p>
      </dgm:t>
    </dgm:pt>
    <dgm:pt modelId="{1F097774-8728-48CE-810C-39670DBB30E9}" type="sibTrans" cxnId="{5CAEDBA9-0FC3-44B0-98C7-621F670E62FD}">
      <dgm:prSet/>
      <dgm:spPr/>
      <dgm:t>
        <a:bodyPr/>
        <a:lstStyle/>
        <a:p>
          <a:endParaRPr lang="it-IT" sz="1600"/>
        </a:p>
      </dgm:t>
    </dgm:pt>
    <dgm:pt modelId="{D127E83C-2B92-49D0-8863-82CD04600D74}">
      <dgm:prSet phldrT="[Testo]" custT="1"/>
      <dgm:spPr/>
      <dgm:t>
        <a:bodyPr/>
        <a:lstStyle/>
        <a:p>
          <a:pPr marL="0" indent="0">
            <a:buNone/>
          </a:pPr>
          <a:r>
            <a:rPr lang="it-IT" sz="1400" dirty="0"/>
            <a:t>indicano le capacità di </a:t>
          </a:r>
          <a:r>
            <a:rPr lang="it-IT" sz="1400" b="1" dirty="0"/>
            <a:t>applicare conoscenze </a:t>
          </a:r>
          <a:r>
            <a:rPr lang="it-IT" sz="1400" dirty="0"/>
            <a:t>e di usare know-how per portare a termine compiti e </a:t>
          </a:r>
          <a:r>
            <a:rPr lang="it-IT" sz="1400" b="1" dirty="0"/>
            <a:t>risolvere problemi</a:t>
          </a:r>
          <a:r>
            <a:rPr lang="it-IT" sz="1400" dirty="0"/>
            <a:t>; le abilità sono descritte come </a:t>
          </a:r>
          <a:r>
            <a:rPr lang="it-IT" sz="1400" b="1" dirty="0"/>
            <a:t>cognitive</a:t>
          </a:r>
          <a:r>
            <a:rPr lang="it-IT" sz="1400" dirty="0"/>
            <a:t> (uso del pensiero logico, intuitivo e creativo) e </a:t>
          </a:r>
          <a:r>
            <a:rPr lang="it-IT" sz="1400" b="1" dirty="0"/>
            <a:t>pratiche</a:t>
          </a:r>
          <a:r>
            <a:rPr lang="it-IT" sz="1400" dirty="0"/>
            <a:t> (che implicano l’abilità manuale e l’uso di metodi, materiali, strumenti).</a:t>
          </a:r>
        </a:p>
      </dgm:t>
    </dgm:pt>
    <dgm:pt modelId="{41793004-DFAC-41F1-919A-D505E09FF94C}" type="parTrans" cxnId="{90EA3F74-B8A2-4FD5-8673-CE7873A885A2}">
      <dgm:prSet/>
      <dgm:spPr/>
      <dgm:t>
        <a:bodyPr/>
        <a:lstStyle/>
        <a:p>
          <a:endParaRPr lang="it-IT" sz="1600"/>
        </a:p>
      </dgm:t>
    </dgm:pt>
    <dgm:pt modelId="{FFC29867-8C38-4021-9C2D-4D59A7576E5D}" type="sibTrans" cxnId="{90EA3F74-B8A2-4FD5-8673-CE7873A885A2}">
      <dgm:prSet/>
      <dgm:spPr/>
      <dgm:t>
        <a:bodyPr/>
        <a:lstStyle/>
        <a:p>
          <a:endParaRPr lang="it-IT" sz="1600"/>
        </a:p>
      </dgm:t>
    </dgm:pt>
    <dgm:pt modelId="{AD51B420-43F5-4A85-8703-BBD325435CC6}">
      <dgm:prSet phldrT="[Testo]" custT="1"/>
      <dgm:spPr/>
      <dgm:t>
        <a:bodyPr/>
        <a:lstStyle/>
        <a:p>
          <a:pPr marL="0" indent="0">
            <a:buNone/>
          </a:pPr>
          <a:r>
            <a:rPr lang="it-IT" sz="1400" dirty="0"/>
            <a:t>indicano la comprovata capacità di </a:t>
          </a:r>
          <a:r>
            <a:rPr lang="it-IT" sz="1400" b="1" dirty="0"/>
            <a:t>usare conoscenze, abilità </a:t>
          </a:r>
          <a:r>
            <a:rPr lang="it-IT" sz="1400" dirty="0"/>
            <a:t>e capacità personali, sociali e metodologiche in </a:t>
          </a:r>
          <a:r>
            <a:rPr lang="it-IT" sz="1400" b="1" dirty="0"/>
            <a:t>situazioni</a:t>
          </a:r>
          <a:r>
            <a:rPr lang="it-IT" sz="1400" dirty="0"/>
            <a:t> di lavoro o di studio e nello sviluppo professionale e/o personale; </a:t>
          </a:r>
          <a:r>
            <a:rPr lang="it-IT" sz="1400" b="1" dirty="0"/>
            <a:t>le competenze sono  descritte in termini di responsabilità e autonomia</a:t>
          </a:r>
          <a:r>
            <a:rPr lang="it-IT" sz="1400" dirty="0"/>
            <a:t>. </a:t>
          </a:r>
        </a:p>
      </dgm:t>
    </dgm:pt>
    <dgm:pt modelId="{F1AE9F0C-C27F-431A-83E3-D042D9CC6481}" type="parTrans" cxnId="{F8A895E3-EB71-410A-B859-F1F744F1D99D}">
      <dgm:prSet/>
      <dgm:spPr/>
      <dgm:t>
        <a:bodyPr/>
        <a:lstStyle/>
        <a:p>
          <a:endParaRPr lang="it-IT" sz="1600"/>
        </a:p>
      </dgm:t>
    </dgm:pt>
    <dgm:pt modelId="{86CDDABB-D25C-4F27-9652-73D712893FBB}" type="sibTrans" cxnId="{F8A895E3-EB71-410A-B859-F1F744F1D99D}">
      <dgm:prSet/>
      <dgm:spPr/>
      <dgm:t>
        <a:bodyPr/>
        <a:lstStyle/>
        <a:p>
          <a:endParaRPr lang="it-IT" sz="1600"/>
        </a:p>
      </dgm:t>
    </dgm:pt>
    <dgm:pt modelId="{7F4C16ED-E95B-4214-B4B2-CF6CA6802EDF}" type="pres">
      <dgm:prSet presAssocID="{26211040-C863-4A3A-8637-96FB45CF56C2}" presName="diagram" presStyleCnt="0">
        <dgm:presLayoutVars>
          <dgm:dir/>
          <dgm:animLvl val="lvl"/>
          <dgm:resizeHandles val="exact"/>
        </dgm:presLayoutVars>
      </dgm:prSet>
      <dgm:spPr/>
    </dgm:pt>
    <dgm:pt modelId="{AD0A7669-4B32-4AB3-B659-567C1CD7B0D3}" type="pres">
      <dgm:prSet presAssocID="{21ACBE17-6BB3-41F5-8EA9-1F76FFB1302D}" presName="compNode" presStyleCnt="0"/>
      <dgm:spPr/>
    </dgm:pt>
    <dgm:pt modelId="{7AB510D7-64B6-49B7-A2BB-167F5664CE91}" type="pres">
      <dgm:prSet presAssocID="{21ACBE17-6BB3-41F5-8EA9-1F76FFB1302D}" presName="childRect" presStyleLbl="bgAcc1" presStyleIdx="0" presStyleCnt="3" custScaleY="165987" custLinFactNeighborX="-772" custLinFactNeighborY="-7028">
        <dgm:presLayoutVars>
          <dgm:bulletEnabled val="1"/>
        </dgm:presLayoutVars>
      </dgm:prSet>
      <dgm:spPr/>
    </dgm:pt>
    <dgm:pt modelId="{A0D3A2E6-8047-4FAE-8AF1-D98B3B382189}" type="pres">
      <dgm:prSet presAssocID="{21ACBE17-6BB3-41F5-8EA9-1F76FFB1302D}" presName="parentText" presStyleLbl="node1" presStyleIdx="0" presStyleCnt="0">
        <dgm:presLayoutVars>
          <dgm:chMax val="0"/>
          <dgm:bulletEnabled val="1"/>
        </dgm:presLayoutVars>
      </dgm:prSet>
      <dgm:spPr/>
    </dgm:pt>
    <dgm:pt modelId="{7F5F320C-7390-44CF-A081-E66F58670F02}" type="pres">
      <dgm:prSet presAssocID="{21ACBE17-6BB3-41F5-8EA9-1F76FFB1302D}" presName="parentRect" presStyleLbl="alignNode1" presStyleIdx="0" presStyleCnt="3" custLinFactNeighborY="53245"/>
      <dgm:spPr/>
    </dgm:pt>
    <dgm:pt modelId="{7E2416A7-31A9-46C2-9862-262C4CDFD0B1}" type="pres">
      <dgm:prSet presAssocID="{21ACBE17-6BB3-41F5-8EA9-1F76FFB1302D}" presName="adorn" presStyleLbl="fgAccFollowNode1" presStyleIdx="0" presStyleCnt="3" custLinFactNeighborX="-18160" custLinFactNeighborY="38522"/>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t="10000" r="10000" b="10000"/>
          </a:stretch>
        </a:blipFill>
      </dgm:spPr>
    </dgm:pt>
    <dgm:pt modelId="{36F8D622-7E8D-4B53-B529-5A7E04C551B5}" type="pres">
      <dgm:prSet presAssocID="{1BDD3378-07D5-4E4A-AAB4-3D4C8CBDC5EA}" presName="sibTrans" presStyleLbl="sibTrans2D1" presStyleIdx="0" presStyleCnt="0"/>
      <dgm:spPr/>
    </dgm:pt>
    <dgm:pt modelId="{A738C66C-9DE0-4516-BC39-95B15B0CF882}" type="pres">
      <dgm:prSet presAssocID="{3C1DB4C1-6A3D-4236-91DB-6065D73C9FF1}" presName="compNode" presStyleCnt="0"/>
      <dgm:spPr/>
    </dgm:pt>
    <dgm:pt modelId="{0954D6B3-A2DA-439C-8F52-F8478889C9A0}" type="pres">
      <dgm:prSet presAssocID="{3C1DB4C1-6A3D-4236-91DB-6065D73C9FF1}" presName="childRect" presStyleLbl="bgAcc1" presStyleIdx="1" presStyleCnt="3" custScaleY="165987" custLinFactNeighborX="-772" custLinFactNeighborY="-7028">
        <dgm:presLayoutVars>
          <dgm:bulletEnabled val="1"/>
        </dgm:presLayoutVars>
      </dgm:prSet>
      <dgm:spPr/>
    </dgm:pt>
    <dgm:pt modelId="{9884641B-BCA8-4B59-9936-B52BB08D8CF7}" type="pres">
      <dgm:prSet presAssocID="{3C1DB4C1-6A3D-4236-91DB-6065D73C9FF1}" presName="parentText" presStyleLbl="node1" presStyleIdx="0" presStyleCnt="0">
        <dgm:presLayoutVars>
          <dgm:chMax val="0"/>
          <dgm:bulletEnabled val="1"/>
        </dgm:presLayoutVars>
      </dgm:prSet>
      <dgm:spPr/>
    </dgm:pt>
    <dgm:pt modelId="{1AE495B8-B6E5-4428-81CC-6AA3E424C14B}" type="pres">
      <dgm:prSet presAssocID="{3C1DB4C1-6A3D-4236-91DB-6065D73C9FF1}" presName="parentRect" presStyleLbl="alignNode1" presStyleIdx="1" presStyleCnt="3" custLinFactNeighborX="-772" custLinFactNeighborY="53245"/>
      <dgm:spPr/>
    </dgm:pt>
    <dgm:pt modelId="{DFE348F3-01C6-45E5-849E-C0A71DF9145F}" type="pres">
      <dgm:prSet presAssocID="{3C1DB4C1-6A3D-4236-91DB-6065D73C9FF1}" presName="adorn" presStyleLbl="fgAccFollowNode1" presStyleIdx="1" presStyleCnt="3" custLinFactNeighborX="-18160" custLinFactNeighborY="38522"/>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0000" t="10000" r="10000" b="10000"/>
          </a:stretch>
        </a:blipFill>
      </dgm:spPr>
    </dgm:pt>
    <dgm:pt modelId="{2A7958E8-18F8-4BA9-9461-E7F1F0C650FF}" type="pres">
      <dgm:prSet presAssocID="{27B9ED18-B56B-4F52-98FF-CC1B1DE1FDAD}" presName="sibTrans" presStyleLbl="sibTrans2D1" presStyleIdx="0" presStyleCnt="0"/>
      <dgm:spPr/>
    </dgm:pt>
    <dgm:pt modelId="{726557D4-E3E3-4B14-BAB8-C8FBC98FE9EC}" type="pres">
      <dgm:prSet presAssocID="{68D56F0E-ACF7-458D-B6E9-F80B57338121}" presName="compNode" presStyleCnt="0"/>
      <dgm:spPr/>
    </dgm:pt>
    <dgm:pt modelId="{F031DF73-D997-43E3-8585-DAF5C507D5E5}" type="pres">
      <dgm:prSet presAssocID="{68D56F0E-ACF7-458D-B6E9-F80B57338121}" presName="childRect" presStyleLbl="bgAcc1" presStyleIdx="2" presStyleCnt="3" custScaleY="165987" custLinFactNeighborX="-772" custLinFactNeighborY="-7028">
        <dgm:presLayoutVars>
          <dgm:bulletEnabled val="1"/>
        </dgm:presLayoutVars>
      </dgm:prSet>
      <dgm:spPr/>
    </dgm:pt>
    <dgm:pt modelId="{A2ECE3E1-AB8D-45F8-9436-FFFF18D146BE}" type="pres">
      <dgm:prSet presAssocID="{68D56F0E-ACF7-458D-B6E9-F80B57338121}" presName="parentText" presStyleLbl="node1" presStyleIdx="0" presStyleCnt="0">
        <dgm:presLayoutVars>
          <dgm:chMax val="0"/>
          <dgm:bulletEnabled val="1"/>
        </dgm:presLayoutVars>
      </dgm:prSet>
      <dgm:spPr/>
    </dgm:pt>
    <dgm:pt modelId="{FCFBF9FA-BB91-4ECB-A401-6F62C0178B71}" type="pres">
      <dgm:prSet presAssocID="{68D56F0E-ACF7-458D-B6E9-F80B57338121}" presName="parentRect" presStyleLbl="alignNode1" presStyleIdx="2" presStyleCnt="3" custLinFactNeighborX="-301" custLinFactNeighborY="53245"/>
      <dgm:spPr/>
    </dgm:pt>
    <dgm:pt modelId="{808D5A6D-C938-42CB-BF60-B87E28574836}" type="pres">
      <dgm:prSet presAssocID="{68D56F0E-ACF7-458D-B6E9-F80B57338121}" presName="adorn" presStyleLbl="fgAccFollowNode1" presStyleIdx="2" presStyleCnt="3" custLinFactNeighborX="-18160" custLinFactNeighborY="38522"/>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0000" t="10000" r="10000" b="10000"/>
          </a:stretch>
        </a:blipFill>
      </dgm:spPr>
    </dgm:pt>
  </dgm:ptLst>
  <dgm:cxnLst>
    <dgm:cxn modelId="{017D9619-8335-423A-B6C2-F096C2ED6A66}" srcId="{26211040-C863-4A3A-8637-96FB45CF56C2}" destId="{21ACBE17-6BB3-41F5-8EA9-1F76FFB1302D}" srcOrd="0" destOrd="0" parTransId="{A974EF0E-9200-4A9D-AF66-DDF3347D0EB5}" sibTransId="{1BDD3378-07D5-4E4A-AAB4-3D4C8CBDC5EA}"/>
    <dgm:cxn modelId="{1A30D32A-EE01-4D23-86C0-89850E795C09}" type="presOf" srcId="{AD51B420-43F5-4A85-8703-BBD325435CC6}" destId="{F031DF73-D997-43E3-8585-DAF5C507D5E5}" srcOrd="0" destOrd="0" presId="urn:microsoft.com/office/officeart/2005/8/layout/bList2"/>
    <dgm:cxn modelId="{54AD1238-AD6B-4FD9-908A-4D5B774144AD}" type="presOf" srcId="{68D56F0E-ACF7-458D-B6E9-F80B57338121}" destId="{A2ECE3E1-AB8D-45F8-9436-FFFF18D146BE}" srcOrd="0" destOrd="0" presId="urn:microsoft.com/office/officeart/2005/8/layout/bList2"/>
    <dgm:cxn modelId="{27F63561-BA03-4DAE-8177-55BB7B7D1E5C}" srcId="{21ACBE17-6BB3-41F5-8EA9-1F76FFB1302D}" destId="{122E5CB9-8A81-4019-AF7E-C9C3D8668642}" srcOrd="0" destOrd="0" parTransId="{F8100423-9214-4BF2-81E0-6D9C3CBB543A}" sibTransId="{6320D28A-E9A5-4CA7-89FE-CB8044C6EBBF}"/>
    <dgm:cxn modelId="{0C50A169-F154-49A0-9CE6-7E1598F9F2E9}" type="presOf" srcId="{21ACBE17-6BB3-41F5-8EA9-1F76FFB1302D}" destId="{A0D3A2E6-8047-4FAE-8AF1-D98B3B382189}" srcOrd="0" destOrd="0" presId="urn:microsoft.com/office/officeart/2005/8/layout/bList2"/>
    <dgm:cxn modelId="{46DD3471-0333-4996-AC9E-5B940ED91152}" type="presOf" srcId="{D127E83C-2B92-49D0-8863-82CD04600D74}" destId="{0954D6B3-A2DA-439C-8F52-F8478889C9A0}" srcOrd="0" destOrd="0" presId="urn:microsoft.com/office/officeart/2005/8/layout/bList2"/>
    <dgm:cxn modelId="{95224853-7684-4102-A654-D68D4CAB05E0}" srcId="{26211040-C863-4A3A-8637-96FB45CF56C2}" destId="{3C1DB4C1-6A3D-4236-91DB-6065D73C9FF1}" srcOrd="1" destOrd="0" parTransId="{41ACD392-9D12-4117-8A40-130287E81FBB}" sibTransId="{27B9ED18-B56B-4F52-98FF-CC1B1DE1FDAD}"/>
    <dgm:cxn modelId="{90EA3F74-B8A2-4FD5-8673-CE7873A885A2}" srcId="{3C1DB4C1-6A3D-4236-91DB-6065D73C9FF1}" destId="{D127E83C-2B92-49D0-8863-82CD04600D74}" srcOrd="0" destOrd="0" parTransId="{41793004-DFAC-41F1-919A-D505E09FF94C}" sibTransId="{FFC29867-8C38-4021-9C2D-4D59A7576E5D}"/>
    <dgm:cxn modelId="{DC650181-BEB0-4640-BB3B-6909CFEE68C7}" type="presOf" srcId="{122E5CB9-8A81-4019-AF7E-C9C3D8668642}" destId="{7AB510D7-64B6-49B7-A2BB-167F5664CE91}" srcOrd="0" destOrd="0" presId="urn:microsoft.com/office/officeart/2005/8/layout/bList2"/>
    <dgm:cxn modelId="{03993182-E224-422E-8CCE-6BF0AE766D72}" type="presOf" srcId="{26211040-C863-4A3A-8637-96FB45CF56C2}" destId="{7F4C16ED-E95B-4214-B4B2-CF6CA6802EDF}" srcOrd="0" destOrd="0" presId="urn:microsoft.com/office/officeart/2005/8/layout/bList2"/>
    <dgm:cxn modelId="{5CAEDBA9-0FC3-44B0-98C7-621F670E62FD}" srcId="{26211040-C863-4A3A-8637-96FB45CF56C2}" destId="{68D56F0E-ACF7-458D-B6E9-F80B57338121}" srcOrd="2" destOrd="0" parTransId="{A6322E10-315B-4054-B9E8-58B2D706F01F}" sibTransId="{1F097774-8728-48CE-810C-39670DBB30E9}"/>
    <dgm:cxn modelId="{C64B04C1-B350-43CF-9EF5-8D0BD784874A}" type="presOf" srcId="{27B9ED18-B56B-4F52-98FF-CC1B1DE1FDAD}" destId="{2A7958E8-18F8-4BA9-9461-E7F1F0C650FF}" srcOrd="0" destOrd="0" presId="urn:microsoft.com/office/officeart/2005/8/layout/bList2"/>
    <dgm:cxn modelId="{AA0F79E1-C34E-4FEB-ADDC-A8C636A3E4DB}" type="presOf" srcId="{3C1DB4C1-6A3D-4236-91DB-6065D73C9FF1}" destId="{9884641B-BCA8-4B59-9936-B52BB08D8CF7}" srcOrd="0" destOrd="0" presId="urn:microsoft.com/office/officeart/2005/8/layout/bList2"/>
    <dgm:cxn modelId="{86D402E3-EDF5-4C05-AE6D-397246C2345A}" type="presOf" srcId="{1BDD3378-07D5-4E4A-AAB4-3D4C8CBDC5EA}" destId="{36F8D622-7E8D-4B53-B529-5A7E04C551B5}" srcOrd="0" destOrd="0" presId="urn:microsoft.com/office/officeart/2005/8/layout/bList2"/>
    <dgm:cxn modelId="{F8A895E3-EB71-410A-B859-F1F744F1D99D}" srcId="{68D56F0E-ACF7-458D-B6E9-F80B57338121}" destId="{AD51B420-43F5-4A85-8703-BBD325435CC6}" srcOrd="0" destOrd="0" parTransId="{F1AE9F0C-C27F-431A-83E3-D042D9CC6481}" sibTransId="{86CDDABB-D25C-4F27-9652-73D712893FBB}"/>
    <dgm:cxn modelId="{F35CB7E5-6BD5-4B7F-888A-26F4CC0330F1}" type="presOf" srcId="{21ACBE17-6BB3-41F5-8EA9-1F76FFB1302D}" destId="{7F5F320C-7390-44CF-A081-E66F58670F02}" srcOrd="1" destOrd="0" presId="urn:microsoft.com/office/officeart/2005/8/layout/bList2"/>
    <dgm:cxn modelId="{91D2D4E8-A44A-42F8-9F98-2CF6E894A32B}" type="presOf" srcId="{68D56F0E-ACF7-458D-B6E9-F80B57338121}" destId="{FCFBF9FA-BB91-4ECB-A401-6F62C0178B71}" srcOrd="1" destOrd="0" presId="urn:microsoft.com/office/officeart/2005/8/layout/bList2"/>
    <dgm:cxn modelId="{AADAE0EE-F7F0-4466-9E16-9EAC266FF505}" type="presOf" srcId="{3C1DB4C1-6A3D-4236-91DB-6065D73C9FF1}" destId="{1AE495B8-B6E5-4428-81CC-6AA3E424C14B}" srcOrd="1" destOrd="0" presId="urn:microsoft.com/office/officeart/2005/8/layout/bList2"/>
    <dgm:cxn modelId="{F01F1CFE-FE38-4445-86E4-E709DDB37063}" type="presParOf" srcId="{7F4C16ED-E95B-4214-B4B2-CF6CA6802EDF}" destId="{AD0A7669-4B32-4AB3-B659-567C1CD7B0D3}" srcOrd="0" destOrd="0" presId="urn:microsoft.com/office/officeart/2005/8/layout/bList2"/>
    <dgm:cxn modelId="{8853DE61-84D4-40C0-90BB-8A9781FF3EA4}" type="presParOf" srcId="{AD0A7669-4B32-4AB3-B659-567C1CD7B0D3}" destId="{7AB510D7-64B6-49B7-A2BB-167F5664CE91}" srcOrd="0" destOrd="0" presId="urn:microsoft.com/office/officeart/2005/8/layout/bList2"/>
    <dgm:cxn modelId="{F1E175DB-AC2B-482B-B94A-CEA0B4AFB485}" type="presParOf" srcId="{AD0A7669-4B32-4AB3-B659-567C1CD7B0D3}" destId="{A0D3A2E6-8047-4FAE-8AF1-D98B3B382189}" srcOrd="1" destOrd="0" presId="urn:microsoft.com/office/officeart/2005/8/layout/bList2"/>
    <dgm:cxn modelId="{3A0488D7-B3BC-41D9-BC2B-11CDED0E1CCA}" type="presParOf" srcId="{AD0A7669-4B32-4AB3-B659-567C1CD7B0D3}" destId="{7F5F320C-7390-44CF-A081-E66F58670F02}" srcOrd="2" destOrd="0" presId="urn:microsoft.com/office/officeart/2005/8/layout/bList2"/>
    <dgm:cxn modelId="{C30D4A4A-0F31-4723-8685-1505BE1F8677}" type="presParOf" srcId="{AD0A7669-4B32-4AB3-B659-567C1CD7B0D3}" destId="{7E2416A7-31A9-46C2-9862-262C4CDFD0B1}" srcOrd="3" destOrd="0" presId="urn:microsoft.com/office/officeart/2005/8/layout/bList2"/>
    <dgm:cxn modelId="{8F80A325-B09B-4223-A2F0-F70F2434B350}" type="presParOf" srcId="{7F4C16ED-E95B-4214-B4B2-CF6CA6802EDF}" destId="{36F8D622-7E8D-4B53-B529-5A7E04C551B5}" srcOrd="1" destOrd="0" presId="urn:microsoft.com/office/officeart/2005/8/layout/bList2"/>
    <dgm:cxn modelId="{C6BCA1B5-EA3D-469E-A548-0D1628005438}" type="presParOf" srcId="{7F4C16ED-E95B-4214-B4B2-CF6CA6802EDF}" destId="{A738C66C-9DE0-4516-BC39-95B15B0CF882}" srcOrd="2" destOrd="0" presId="urn:microsoft.com/office/officeart/2005/8/layout/bList2"/>
    <dgm:cxn modelId="{25EC9213-A773-492E-9A02-21D376D3BCFD}" type="presParOf" srcId="{A738C66C-9DE0-4516-BC39-95B15B0CF882}" destId="{0954D6B3-A2DA-439C-8F52-F8478889C9A0}" srcOrd="0" destOrd="0" presId="urn:microsoft.com/office/officeart/2005/8/layout/bList2"/>
    <dgm:cxn modelId="{BE1107BA-B333-43A9-94A1-A25FAE0C6AF4}" type="presParOf" srcId="{A738C66C-9DE0-4516-BC39-95B15B0CF882}" destId="{9884641B-BCA8-4B59-9936-B52BB08D8CF7}" srcOrd="1" destOrd="0" presId="urn:microsoft.com/office/officeart/2005/8/layout/bList2"/>
    <dgm:cxn modelId="{C147C5BF-8301-4222-BA06-ABD0749CD61A}" type="presParOf" srcId="{A738C66C-9DE0-4516-BC39-95B15B0CF882}" destId="{1AE495B8-B6E5-4428-81CC-6AA3E424C14B}" srcOrd="2" destOrd="0" presId="urn:microsoft.com/office/officeart/2005/8/layout/bList2"/>
    <dgm:cxn modelId="{5D1CC85D-CD70-46FE-9687-06EFEA49BF62}" type="presParOf" srcId="{A738C66C-9DE0-4516-BC39-95B15B0CF882}" destId="{DFE348F3-01C6-45E5-849E-C0A71DF9145F}" srcOrd="3" destOrd="0" presId="urn:microsoft.com/office/officeart/2005/8/layout/bList2"/>
    <dgm:cxn modelId="{18A58B5F-BE94-40FF-9E32-3F538DC8ABC8}" type="presParOf" srcId="{7F4C16ED-E95B-4214-B4B2-CF6CA6802EDF}" destId="{2A7958E8-18F8-4BA9-9461-E7F1F0C650FF}" srcOrd="3" destOrd="0" presId="urn:microsoft.com/office/officeart/2005/8/layout/bList2"/>
    <dgm:cxn modelId="{9F18E19D-F0C4-418B-A7AE-9271D9D43B39}" type="presParOf" srcId="{7F4C16ED-E95B-4214-B4B2-CF6CA6802EDF}" destId="{726557D4-E3E3-4B14-BAB8-C8FBC98FE9EC}" srcOrd="4" destOrd="0" presId="urn:microsoft.com/office/officeart/2005/8/layout/bList2"/>
    <dgm:cxn modelId="{E51ED6B5-2A28-442E-B39B-679F5E0BD2DA}" type="presParOf" srcId="{726557D4-E3E3-4B14-BAB8-C8FBC98FE9EC}" destId="{F031DF73-D997-43E3-8585-DAF5C507D5E5}" srcOrd="0" destOrd="0" presId="urn:microsoft.com/office/officeart/2005/8/layout/bList2"/>
    <dgm:cxn modelId="{8CFD715F-A240-4521-A279-CF4DAE71A569}" type="presParOf" srcId="{726557D4-E3E3-4B14-BAB8-C8FBC98FE9EC}" destId="{A2ECE3E1-AB8D-45F8-9436-FFFF18D146BE}" srcOrd="1" destOrd="0" presId="urn:microsoft.com/office/officeart/2005/8/layout/bList2"/>
    <dgm:cxn modelId="{2671C317-2103-4087-AF39-6280976328B9}" type="presParOf" srcId="{726557D4-E3E3-4B14-BAB8-C8FBC98FE9EC}" destId="{FCFBF9FA-BB91-4ECB-A401-6F62C0178B71}" srcOrd="2" destOrd="0" presId="urn:microsoft.com/office/officeart/2005/8/layout/bList2"/>
    <dgm:cxn modelId="{749B631F-3EE7-43D6-9927-92FFAB44ADCC}" type="presParOf" srcId="{726557D4-E3E3-4B14-BAB8-C8FBC98FE9EC}" destId="{808D5A6D-C938-42CB-BF60-B87E2857483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71C46B-1064-4ECB-8E1E-7DBF627E3E33}"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it-IT"/>
        </a:p>
      </dgm:t>
    </dgm:pt>
    <dgm:pt modelId="{60790740-2178-4FE1-A66B-25B036DA2B4B}">
      <dgm:prSet phldrT="[Testo]" custT="1"/>
      <dgm:spPr/>
      <dgm:t>
        <a:bodyPr/>
        <a:lstStyle/>
        <a:p>
          <a:r>
            <a:rPr lang="it-IT" sz="1600">
              <a:solidFill>
                <a:schemeClr val="tx1"/>
              </a:solidFill>
            </a:rPr>
            <a:t>Competenze</a:t>
          </a:r>
          <a:endParaRPr lang="it-IT" sz="1600" dirty="0">
            <a:solidFill>
              <a:schemeClr val="tx1"/>
            </a:solidFill>
          </a:endParaRPr>
        </a:p>
      </dgm:t>
    </dgm:pt>
    <dgm:pt modelId="{4855D24D-E7EC-465C-9861-AD21E96EBF7E}" type="parTrans" cxnId="{5E19E692-5811-42DB-9AAE-30889FA8DB1B}">
      <dgm:prSet/>
      <dgm:spPr/>
      <dgm:t>
        <a:bodyPr/>
        <a:lstStyle/>
        <a:p>
          <a:endParaRPr lang="it-IT"/>
        </a:p>
      </dgm:t>
    </dgm:pt>
    <dgm:pt modelId="{33E0C2F2-1604-4D3E-8963-630BA3B1704F}" type="sibTrans" cxnId="{5E19E692-5811-42DB-9AAE-30889FA8DB1B}">
      <dgm:prSet/>
      <dgm:spPr/>
      <dgm:t>
        <a:bodyPr/>
        <a:lstStyle/>
        <a:p>
          <a:endParaRPr lang="it-IT"/>
        </a:p>
      </dgm:t>
    </dgm:pt>
    <dgm:pt modelId="{32427AF5-5DF4-4F95-B0AF-BABBD3813433}">
      <dgm:prSet phldrT="[Testo]"/>
      <dgm:spPr/>
      <dgm:t>
        <a:bodyPr/>
        <a:lstStyle/>
        <a:p>
          <a:r>
            <a:rPr lang="it-IT" dirty="0"/>
            <a:t>configurare, installare e gestire sistemi di elaborazione dati e reti</a:t>
          </a:r>
        </a:p>
      </dgm:t>
    </dgm:pt>
    <dgm:pt modelId="{4A926D9E-2937-4BB1-A782-9A69044424C9}" type="parTrans" cxnId="{E5F96B7C-FEF6-468B-91DC-03134C6FD9CC}">
      <dgm:prSet/>
      <dgm:spPr/>
      <dgm:t>
        <a:bodyPr/>
        <a:lstStyle/>
        <a:p>
          <a:endParaRPr lang="it-IT"/>
        </a:p>
      </dgm:t>
    </dgm:pt>
    <dgm:pt modelId="{1E725E49-07B2-4AE5-9681-C9074750307F}" type="sibTrans" cxnId="{E5F96B7C-FEF6-468B-91DC-03134C6FD9CC}">
      <dgm:prSet/>
      <dgm:spPr/>
      <dgm:t>
        <a:bodyPr/>
        <a:lstStyle/>
        <a:p>
          <a:endParaRPr lang="it-IT"/>
        </a:p>
      </dgm:t>
    </dgm:pt>
    <dgm:pt modelId="{DF5CF960-2E76-4DDC-9652-070B91E56DBA}">
      <dgm:prSet phldrT="[Testo]"/>
      <dgm:spPr/>
      <dgm:t>
        <a:bodyPr/>
        <a:lstStyle/>
        <a:p>
          <a:r>
            <a:rPr lang="it-IT" dirty="0"/>
            <a:t>scegliere dispositivi e strumenti in base alle loro caratteristiche funzionali</a:t>
          </a:r>
        </a:p>
      </dgm:t>
    </dgm:pt>
    <dgm:pt modelId="{E73A3771-939F-4353-AABD-36CE3E0DED13}" type="parTrans" cxnId="{301F0273-0A1B-4D3F-A3CC-8C2C4CEE1247}">
      <dgm:prSet/>
      <dgm:spPr/>
      <dgm:t>
        <a:bodyPr/>
        <a:lstStyle/>
        <a:p>
          <a:endParaRPr lang="it-IT"/>
        </a:p>
      </dgm:t>
    </dgm:pt>
    <dgm:pt modelId="{BA04BB5E-F485-46AD-AE84-71678DF2159B}" type="sibTrans" cxnId="{301F0273-0A1B-4D3F-A3CC-8C2C4CEE1247}">
      <dgm:prSet/>
      <dgm:spPr/>
      <dgm:t>
        <a:bodyPr/>
        <a:lstStyle/>
        <a:p>
          <a:endParaRPr lang="it-IT"/>
        </a:p>
      </dgm:t>
    </dgm:pt>
    <dgm:pt modelId="{3BA82F01-7B81-4E65-AB45-21B769B7A937}">
      <dgm:prSet phldrT="[Testo]" custT="1"/>
      <dgm:spPr/>
      <dgm:t>
        <a:bodyPr/>
        <a:lstStyle/>
        <a:p>
          <a:r>
            <a:rPr lang="it-IT" sz="1600" kern="1200">
              <a:solidFill>
                <a:schemeClr val="tx1"/>
              </a:solidFill>
              <a:latin typeface="Arial"/>
              <a:ea typeface="+mn-ea"/>
              <a:cs typeface="+mn-cs"/>
            </a:rPr>
            <a:t>Abilità</a:t>
          </a:r>
          <a:endParaRPr lang="it-IT" sz="1600" kern="1200" dirty="0">
            <a:solidFill>
              <a:schemeClr val="tx1"/>
            </a:solidFill>
            <a:latin typeface="Arial"/>
            <a:ea typeface="+mn-ea"/>
            <a:cs typeface="+mn-cs"/>
          </a:endParaRPr>
        </a:p>
      </dgm:t>
    </dgm:pt>
    <dgm:pt modelId="{5AD54AD8-AE61-4ED5-90F7-B3A9473A2FBC}" type="parTrans" cxnId="{A7D3BF53-2E6D-4DB1-9A66-1F7C3C46A9B7}">
      <dgm:prSet/>
      <dgm:spPr/>
      <dgm:t>
        <a:bodyPr/>
        <a:lstStyle/>
        <a:p>
          <a:endParaRPr lang="it-IT"/>
        </a:p>
      </dgm:t>
    </dgm:pt>
    <dgm:pt modelId="{A5B003D8-B92A-4F37-ABBA-AD8840AE6BE0}" type="sibTrans" cxnId="{A7D3BF53-2E6D-4DB1-9A66-1F7C3C46A9B7}">
      <dgm:prSet/>
      <dgm:spPr/>
      <dgm:t>
        <a:bodyPr/>
        <a:lstStyle/>
        <a:p>
          <a:endParaRPr lang="it-IT"/>
        </a:p>
      </dgm:t>
    </dgm:pt>
    <dgm:pt modelId="{CF7F8521-0B5C-4DB9-B5EA-98BB080C4FA9}">
      <dgm:prSet phldrT="[Testo]"/>
      <dgm:spPr/>
      <dgm:t>
        <a:bodyPr/>
        <a:lstStyle/>
        <a:p>
          <a:r>
            <a:rPr lang="it-IT" dirty="0"/>
            <a:t>Individuare la corretta configurazione di un sistema per una data applicazione</a:t>
          </a:r>
        </a:p>
      </dgm:t>
    </dgm:pt>
    <dgm:pt modelId="{00BDCF45-ACE7-4DC1-8DB9-5EE44635925D}" type="parTrans" cxnId="{35D7142E-794E-49D1-828A-827EE8EC0847}">
      <dgm:prSet/>
      <dgm:spPr/>
      <dgm:t>
        <a:bodyPr/>
        <a:lstStyle/>
        <a:p>
          <a:endParaRPr lang="it-IT"/>
        </a:p>
      </dgm:t>
    </dgm:pt>
    <dgm:pt modelId="{0DC12DB2-AEDE-49DC-BBE4-A80515C72233}" type="sibTrans" cxnId="{35D7142E-794E-49D1-828A-827EE8EC0847}">
      <dgm:prSet/>
      <dgm:spPr/>
      <dgm:t>
        <a:bodyPr/>
        <a:lstStyle/>
        <a:p>
          <a:endParaRPr lang="it-IT"/>
        </a:p>
      </dgm:t>
    </dgm:pt>
    <dgm:pt modelId="{B247721E-D2FB-4594-9F44-8AACD3F9AF39}">
      <dgm:prSet phldrT="[Testo]" custT="1"/>
      <dgm:spPr/>
      <dgm:t>
        <a:bodyPr/>
        <a:lstStyle/>
        <a:p>
          <a:r>
            <a:rPr lang="it-IT" sz="1600" kern="1200">
              <a:solidFill>
                <a:schemeClr val="tx1"/>
              </a:solidFill>
              <a:latin typeface="Arial"/>
              <a:ea typeface="+mn-ea"/>
              <a:cs typeface="+mn-cs"/>
            </a:rPr>
            <a:t>Conoscenze</a:t>
          </a:r>
          <a:endParaRPr lang="it-IT" sz="1600" kern="1200" dirty="0">
            <a:solidFill>
              <a:schemeClr val="tx1"/>
            </a:solidFill>
            <a:latin typeface="Arial"/>
            <a:ea typeface="+mn-ea"/>
            <a:cs typeface="+mn-cs"/>
          </a:endParaRPr>
        </a:p>
      </dgm:t>
    </dgm:pt>
    <dgm:pt modelId="{872AF2FC-BAC7-4FB2-9AE6-D71FD0024815}" type="parTrans" cxnId="{B6D23436-1D1D-4FAC-96EE-F4DD2F7590F9}">
      <dgm:prSet/>
      <dgm:spPr/>
      <dgm:t>
        <a:bodyPr/>
        <a:lstStyle/>
        <a:p>
          <a:endParaRPr lang="it-IT"/>
        </a:p>
      </dgm:t>
    </dgm:pt>
    <dgm:pt modelId="{D9701905-5B9A-4707-B534-EE41919BA13B}" type="sibTrans" cxnId="{B6D23436-1D1D-4FAC-96EE-F4DD2F7590F9}">
      <dgm:prSet/>
      <dgm:spPr/>
      <dgm:t>
        <a:bodyPr/>
        <a:lstStyle/>
        <a:p>
          <a:endParaRPr lang="it-IT"/>
        </a:p>
      </dgm:t>
    </dgm:pt>
    <dgm:pt modelId="{3ECC16C8-E0FE-4AAB-8F9C-20D11944EDAF}">
      <dgm:prSet phldrT="[Testo]"/>
      <dgm:spPr/>
      <dgm:t>
        <a:bodyPr/>
        <a:lstStyle/>
        <a:p>
          <a:r>
            <a:rPr lang="it-IT" dirty="0"/>
            <a:t>Struttura, architettura e componenti dei sistemi di elaborazione.</a:t>
          </a:r>
        </a:p>
      </dgm:t>
    </dgm:pt>
    <dgm:pt modelId="{A8860D30-BDA8-4892-BD96-5DF9A50310E8}" type="parTrans" cxnId="{4CEB581F-F00F-41FA-8998-409C5CA18EFE}">
      <dgm:prSet/>
      <dgm:spPr/>
      <dgm:t>
        <a:bodyPr/>
        <a:lstStyle/>
        <a:p>
          <a:endParaRPr lang="it-IT"/>
        </a:p>
      </dgm:t>
    </dgm:pt>
    <dgm:pt modelId="{C2BF3E9A-A0F6-4054-98C0-9D79BC145EEB}" type="sibTrans" cxnId="{4CEB581F-F00F-41FA-8998-409C5CA18EFE}">
      <dgm:prSet/>
      <dgm:spPr/>
      <dgm:t>
        <a:bodyPr/>
        <a:lstStyle/>
        <a:p>
          <a:endParaRPr lang="it-IT"/>
        </a:p>
      </dgm:t>
    </dgm:pt>
    <dgm:pt modelId="{6572CC64-4772-4274-89EC-D949DAD6E29C}">
      <dgm:prSet phldrT="[Testo]"/>
      <dgm:spPr/>
      <dgm:t>
        <a:bodyPr/>
        <a:lstStyle/>
        <a:p>
          <a:r>
            <a:rPr lang="it-IT"/>
            <a:t>descrivere e comparare il funzionamento di dispositivi e strumenti elettronici e di telecomunicazione</a:t>
          </a:r>
          <a:endParaRPr lang="it-IT" dirty="0"/>
        </a:p>
      </dgm:t>
    </dgm:pt>
    <dgm:pt modelId="{BDCA6D25-E328-4715-A829-AB0D82DC8BCD}" type="parTrans" cxnId="{729A30A9-9006-4D55-BD50-995C75D2D77A}">
      <dgm:prSet/>
      <dgm:spPr/>
      <dgm:t>
        <a:bodyPr/>
        <a:lstStyle/>
        <a:p>
          <a:endParaRPr lang="it-IT"/>
        </a:p>
      </dgm:t>
    </dgm:pt>
    <dgm:pt modelId="{C114685D-67E8-4619-BBA2-01E4A4F090EA}" type="sibTrans" cxnId="{729A30A9-9006-4D55-BD50-995C75D2D77A}">
      <dgm:prSet/>
      <dgm:spPr/>
      <dgm:t>
        <a:bodyPr/>
        <a:lstStyle/>
        <a:p>
          <a:endParaRPr lang="it-IT"/>
        </a:p>
      </dgm:t>
    </dgm:pt>
    <dgm:pt modelId="{6C5E406E-EC56-4095-8B2E-37352C91938A}" type="pres">
      <dgm:prSet presAssocID="{AD71C46B-1064-4ECB-8E1E-7DBF627E3E33}" presName="Name0" presStyleCnt="0">
        <dgm:presLayoutVars>
          <dgm:dir/>
          <dgm:animLvl val="lvl"/>
          <dgm:resizeHandles val="exact"/>
        </dgm:presLayoutVars>
      </dgm:prSet>
      <dgm:spPr/>
    </dgm:pt>
    <dgm:pt modelId="{AF4055F9-6AC6-406F-A1AF-554086632A7C}" type="pres">
      <dgm:prSet presAssocID="{60790740-2178-4FE1-A66B-25B036DA2B4B}" presName="composite" presStyleCnt="0"/>
      <dgm:spPr/>
    </dgm:pt>
    <dgm:pt modelId="{8220BC37-22B2-4B80-9B46-B4ADBC28C1A3}" type="pres">
      <dgm:prSet presAssocID="{60790740-2178-4FE1-A66B-25B036DA2B4B}" presName="parTx" presStyleLbl="alignNode1" presStyleIdx="0" presStyleCnt="3">
        <dgm:presLayoutVars>
          <dgm:chMax val="0"/>
          <dgm:chPref val="0"/>
          <dgm:bulletEnabled val="1"/>
        </dgm:presLayoutVars>
      </dgm:prSet>
      <dgm:spPr/>
    </dgm:pt>
    <dgm:pt modelId="{2EED781A-3D2D-4464-BCCD-B6767651617B}" type="pres">
      <dgm:prSet presAssocID="{60790740-2178-4FE1-A66B-25B036DA2B4B}" presName="desTx" presStyleLbl="alignAccFollowNode1" presStyleIdx="0" presStyleCnt="3">
        <dgm:presLayoutVars>
          <dgm:bulletEnabled val="1"/>
        </dgm:presLayoutVars>
      </dgm:prSet>
      <dgm:spPr/>
    </dgm:pt>
    <dgm:pt modelId="{47899EDC-5D3E-44B2-83FA-566B2D21405B}" type="pres">
      <dgm:prSet presAssocID="{33E0C2F2-1604-4D3E-8963-630BA3B1704F}" presName="space" presStyleCnt="0"/>
      <dgm:spPr/>
    </dgm:pt>
    <dgm:pt modelId="{CEF5F2E4-30AA-4E19-9C90-51A79E1F8AF5}" type="pres">
      <dgm:prSet presAssocID="{3BA82F01-7B81-4E65-AB45-21B769B7A937}" presName="composite" presStyleCnt="0"/>
      <dgm:spPr/>
    </dgm:pt>
    <dgm:pt modelId="{7BAE7566-374B-4907-8FE9-9DBD4DEC341F}" type="pres">
      <dgm:prSet presAssocID="{3BA82F01-7B81-4E65-AB45-21B769B7A937}" presName="parTx" presStyleLbl="alignNode1" presStyleIdx="1" presStyleCnt="3">
        <dgm:presLayoutVars>
          <dgm:chMax val="0"/>
          <dgm:chPref val="0"/>
          <dgm:bulletEnabled val="1"/>
        </dgm:presLayoutVars>
      </dgm:prSet>
      <dgm:spPr/>
    </dgm:pt>
    <dgm:pt modelId="{DF46D1F9-511E-4EE0-AC6A-86168B7163C1}" type="pres">
      <dgm:prSet presAssocID="{3BA82F01-7B81-4E65-AB45-21B769B7A937}" presName="desTx" presStyleLbl="alignAccFollowNode1" presStyleIdx="1" presStyleCnt="3">
        <dgm:presLayoutVars>
          <dgm:bulletEnabled val="1"/>
        </dgm:presLayoutVars>
      </dgm:prSet>
      <dgm:spPr/>
    </dgm:pt>
    <dgm:pt modelId="{36595A05-5FCC-4AB6-A00B-2F84970D642C}" type="pres">
      <dgm:prSet presAssocID="{A5B003D8-B92A-4F37-ABBA-AD8840AE6BE0}" presName="space" presStyleCnt="0"/>
      <dgm:spPr/>
    </dgm:pt>
    <dgm:pt modelId="{D705E4C9-99F4-43C6-8891-7A690CCC7F1A}" type="pres">
      <dgm:prSet presAssocID="{B247721E-D2FB-4594-9F44-8AACD3F9AF39}" presName="composite" presStyleCnt="0"/>
      <dgm:spPr/>
    </dgm:pt>
    <dgm:pt modelId="{45AAA671-F27D-4403-AE81-932B8580B613}" type="pres">
      <dgm:prSet presAssocID="{B247721E-D2FB-4594-9F44-8AACD3F9AF39}" presName="parTx" presStyleLbl="alignNode1" presStyleIdx="2" presStyleCnt="3">
        <dgm:presLayoutVars>
          <dgm:chMax val="0"/>
          <dgm:chPref val="0"/>
          <dgm:bulletEnabled val="1"/>
        </dgm:presLayoutVars>
      </dgm:prSet>
      <dgm:spPr/>
    </dgm:pt>
    <dgm:pt modelId="{40D9A920-B8D7-4B37-BB26-C3DD36EEF5E5}" type="pres">
      <dgm:prSet presAssocID="{B247721E-D2FB-4594-9F44-8AACD3F9AF39}" presName="desTx" presStyleLbl="alignAccFollowNode1" presStyleIdx="2" presStyleCnt="3">
        <dgm:presLayoutVars>
          <dgm:bulletEnabled val="1"/>
        </dgm:presLayoutVars>
      </dgm:prSet>
      <dgm:spPr/>
    </dgm:pt>
  </dgm:ptLst>
  <dgm:cxnLst>
    <dgm:cxn modelId="{4CEB581F-F00F-41FA-8998-409C5CA18EFE}" srcId="{B247721E-D2FB-4594-9F44-8AACD3F9AF39}" destId="{3ECC16C8-E0FE-4AAB-8F9C-20D11944EDAF}" srcOrd="0" destOrd="0" parTransId="{A8860D30-BDA8-4892-BD96-5DF9A50310E8}" sibTransId="{C2BF3E9A-A0F6-4054-98C0-9D79BC145EEB}"/>
    <dgm:cxn modelId="{35D7142E-794E-49D1-828A-827EE8EC0847}" srcId="{3BA82F01-7B81-4E65-AB45-21B769B7A937}" destId="{CF7F8521-0B5C-4DB9-B5EA-98BB080C4FA9}" srcOrd="0" destOrd="0" parTransId="{00BDCF45-ACE7-4DC1-8DB9-5EE44635925D}" sibTransId="{0DC12DB2-AEDE-49DC-BBE4-A80515C72233}"/>
    <dgm:cxn modelId="{B6D23436-1D1D-4FAC-96EE-F4DD2F7590F9}" srcId="{AD71C46B-1064-4ECB-8E1E-7DBF627E3E33}" destId="{B247721E-D2FB-4594-9F44-8AACD3F9AF39}" srcOrd="2" destOrd="0" parTransId="{872AF2FC-BAC7-4FB2-9AE6-D71FD0024815}" sibTransId="{D9701905-5B9A-4707-B534-EE41919BA13B}"/>
    <dgm:cxn modelId="{A858F861-753F-491F-9C65-E3BB3717B28E}" type="presOf" srcId="{60790740-2178-4FE1-A66B-25B036DA2B4B}" destId="{8220BC37-22B2-4B80-9B46-B4ADBC28C1A3}" srcOrd="0" destOrd="0" presId="urn:microsoft.com/office/officeart/2005/8/layout/hList1"/>
    <dgm:cxn modelId="{83F85A68-56E4-4BCC-8268-BBE93B43E82E}" type="presOf" srcId="{AD71C46B-1064-4ECB-8E1E-7DBF627E3E33}" destId="{6C5E406E-EC56-4095-8B2E-37352C91938A}" srcOrd="0" destOrd="0" presId="urn:microsoft.com/office/officeart/2005/8/layout/hList1"/>
    <dgm:cxn modelId="{DEAE374B-2E38-4470-AAF1-2C12578D0E4B}" type="presOf" srcId="{DF5CF960-2E76-4DDC-9652-070B91E56DBA}" destId="{2EED781A-3D2D-4464-BCCD-B6767651617B}" srcOrd="0" destOrd="1" presId="urn:microsoft.com/office/officeart/2005/8/layout/hList1"/>
    <dgm:cxn modelId="{301F0273-0A1B-4D3F-A3CC-8C2C4CEE1247}" srcId="{60790740-2178-4FE1-A66B-25B036DA2B4B}" destId="{DF5CF960-2E76-4DDC-9652-070B91E56DBA}" srcOrd="1" destOrd="0" parTransId="{E73A3771-939F-4353-AABD-36CE3E0DED13}" sibTransId="{BA04BB5E-F485-46AD-AE84-71678DF2159B}"/>
    <dgm:cxn modelId="{A7D3BF53-2E6D-4DB1-9A66-1F7C3C46A9B7}" srcId="{AD71C46B-1064-4ECB-8E1E-7DBF627E3E33}" destId="{3BA82F01-7B81-4E65-AB45-21B769B7A937}" srcOrd="1" destOrd="0" parTransId="{5AD54AD8-AE61-4ED5-90F7-B3A9473A2FBC}" sibTransId="{A5B003D8-B92A-4F37-ABBA-AD8840AE6BE0}"/>
    <dgm:cxn modelId="{EE27E655-5333-4A89-A457-E3C80E689FF8}" type="presOf" srcId="{3BA82F01-7B81-4E65-AB45-21B769B7A937}" destId="{7BAE7566-374B-4907-8FE9-9DBD4DEC341F}" srcOrd="0" destOrd="0" presId="urn:microsoft.com/office/officeart/2005/8/layout/hList1"/>
    <dgm:cxn modelId="{E5F96B7C-FEF6-468B-91DC-03134C6FD9CC}" srcId="{60790740-2178-4FE1-A66B-25B036DA2B4B}" destId="{32427AF5-5DF4-4F95-B0AF-BABBD3813433}" srcOrd="0" destOrd="0" parTransId="{4A926D9E-2937-4BB1-A782-9A69044424C9}" sibTransId="{1E725E49-07B2-4AE5-9681-C9074750307F}"/>
    <dgm:cxn modelId="{5E19E692-5811-42DB-9AAE-30889FA8DB1B}" srcId="{AD71C46B-1064-4ECB-8E1E-7DBF627E3E33}" destId="{60790740-2178-4FE1-A66B-25B036DA2B4B}" srcOrd="0" destOrd="0" parTransId="{4855D24D-E7EC-465C-9861-AD21E96EBF7E}" sibTransId="{33E0C2F2-1604-4D3E-8963-630BA3B1704F}"/>
    <dgm:cxn modelId="{B0966F9C-0B57-4B3A-99E0-FB607640CF76}" type="presOf" srcId="{32427AF5-5DF4-4F95-B0AF-BABBD3813433}" destId="{2EED781A-3D2D-4464-BCCD-B6767651617B}" srcOrd="0" destOrd="0" presId="urn:microsoft.com/office/officeart/2005/8/layout/hList1"/>
    <dgm:cxn modelId="{729A30A9-9006-4D55-BD50-995C75D2D77A}" srcId="{60790740-2178-4FE1-A66B-25B036DA2B4B}" destId="{6572CC64-4772-4274-89EC-D949DAD6E29C}" srcOrd="2" destOrd="0" parTransId="{BDCA6D25-E328-4715-A829-AB0D82DC8BCD}" sibTransId="{C114685D-67E8-4619-BBA2-01E4A4F090EA}"/>
    <dgm:cxn modelId="{CE7D5DD5-A7BE-4213-ADEE-0E1A75ACAB14}" type="presOf" srcId="{6572CC64-4772-4274-89EC-D949DAD6E29C}" destId="{2EED781A-3D2D-4464-BCCD-B6767651617B}" srcOrd="0" destOrd="2" presId="urn:microsoft.com/office/officeart/2005/8/layout/hList1"/>
    <dgm:cxn modelId="{12D59AE7-B5E1-4B4F-9962-F3EF27FEF129}" type="presOf" srcId="{3ECC16C8-E0FE-4AAB-8F9C-20D11944EDAF}" destId="{40D9A920-B8D7-4B37-BB26-C3DD36EEF5E5}" srcOrd="0" destOrd="0" presId="urn:microsoft.com/office/officeart/2005/8/layout/hList1"/>
    <dgm:cxn modelId="{BFAD54EB-DA59-4AC1-B0FA-01EDB20F8041}" type="presOf" srcId="{B247721E-D2FB-4594-9F44-8AACD3F9AF39}" destId="{45AAA671-F27D-4403-AE81-932B8580B613}" srcOrd="0" destOrd="0" presId="urn:microsoft.com/office/officeart/2005/8/layout/hList1"/>
    <dgm:cxn modelId="{42A1C1F0-A860-4852-A6C5-EBA804E408CA}" type="presOf" srcId="{CF7F8521-0B5C-4DB9-B5EA-98BB080C4FA9}" destId="{DF46D1F9-511E-4EE0-AC6A-86168B7163C1}" srcOrd="0" destOrd="0" presId="urn:microsoft.com/office/officeart/2005/8/layout/hList1"/>
    <dgm:cxn modelId="{0FDC4A5C-DB89-476F-B542-4C07198F9019}" type="presParOf" srcId="{6C5E406E-EC56-4095-8B2E-37352C91938A}" destId="{AF4055F9-6AC6-406F-A1AF-554086632A7C}" srcOrd="0" destOrd="0" presId="urn:microsoft.com/office/officeart/2005/8/layout/hList1"/>
    <dgm:cxn modelId="{5F7949FF-F36A-47D5-897E-5775AB224D6B}" type="presParOf" srcId="{AF4055F9-6AC6-406F-A1AF-554086632A7C}" destId="{8220BC37-22B2-4B80-9B46-B4ADBC28C1A3}" srcOrd="0" destOrd="0" presId="urn:microsoft.com/office/officeart/2005/8/layout/hList1"/>
    <dgm:cxn modelId="{E1F8D9D2-D134-4CAA-ACF1-568D993EDCF4}" type="presParOf" srcId="{AF4055F9-6AC6-406F-A1AF-554086632A7C}" destId="{2EED781A-3D2D-4464-BCCD-B6767651617B}" srcOrd="1" destOrd="0" presId="urn:microsoft.com/office/officeart/2005/8/layout/hList1"/>
    <dgm:cxn modelId="{74618C3D-A74F-46ED-80AE-6DF446F63827}" type="presParOf" srcId="{6C5E406E-EC56-4095-8B2E-37352C91938A}" destId="{47899EDC-5D3E-44B2-83FA-566B2D21405B}" srcOrd="1" destOrd="0" presId="urn:microsoft.com/office/officeart/2005/8/layout/hList1"/>
    <dgm:cxn modelId="{10F51C6A-FCBD-464C-828E-AF486727D0CA}" type="presParOf" srcId="{6C5E406E-EC56-4095-8B2E-37352C91938A}" destId="{CEF5F2E4-30AA-4E19-9C90-51A79E1F8AF5}" srcOrd="2" destOrd="0" presId="urn:microsoft.com/office/officeart/2005/8/layout/hList1"/>
    <dgm:cxn modelId="{1CD1CD7D-F3F6-4AFF-9D29-0CBB5F91C39D}" type="presParOf" srcId="{CEF5F2E4-30AA-4E19-9C90-51A79E1F8AF5}" destId="{7BAE7566-374B-4907-8FE9-9DBD4DEC341F}" srcOrd="0" destOrd="0" presId="urn:microsoft.com/office/officeart/2005/8/layout/hList1"/>
    <dgm:cxn modelId="{AC765CA7-461B-4AE7-9A47-2EAC59BC4E00}" type="presParOf" srcId="{CEF5F2E4-30AA-4E19-9C90-51A79E1F8AF5}" destId="{DF46D1F9-511E-4EE0-AC6A-86168B7163C1}" srcOrd="1" destOrd="0" presId="urn:microsoft.com/office/officeart/2005/8/layout/hList1"/>
    <dgm:cxn modelId="{0EC73BEE-27B9-4B88-B3B4-B1A0768483E2}" type="presParOf" srcId="{6C5E406E-EC56-4095-8B2E-37352C91938A}" destId="{36595A05-5FCC-4AB6-A00B-2F84970D642C}" srcOrd="3" destOrd="0" presId="urn:microsoft.com/office/officeart/2005/8/layout/hList1"/>
    <dgm:cxn modelId="{E27978C7-EA5C-4AC4-91C3-707091781848}" type="presParOf" srcId="{6C5E406E-EC56-4095-8B2E-37352C91938A}" destId="{D705E4C9-99F4-43C6-8891-7A690CCC7F1A}" srcOrd="4" destOrd="0" presId="urn:microsoft.com/office/officeart/2005/8/layout/hList1"/>
    <dgm:cxn modelId="{901E786E-C1AD-4945-BED7-DD19D76B6481}" type="presParOf" srcId="{D705E4C9-99F4-43C6-8891-7A690CCC7F1A}" destId="{45AAA671-F27D-4403-AE81-932B8580B613}" srcOrd="0" destOrd="0" presId="urn:microsoft.com/office/officeart/2005/8/layout/hList1"/>
    <dgm:cxn modelId="{544958CA-F6E5-4B85-B95B-519CFED1F3CD}" type="presParOf" srcId="{D705E4C9-99F4-43C6-8891-7A690CCC7F1A}" destId="{40D9A920-B8D7-4B37-BB26-C3DD36EEF5E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71C46B-1064-4ECB-8E1E-7DBF627E3E33}"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it-IT"/>
        </a:p>
      </dgm:t>
    </dgm:pt>
    <dgm:pt modelId="{60790740-2178-4FE1-A66B-25B036DA2B4B}">
      <dgm:prSet phldrT="[Testo]" custT="1"/>
      <dgm:spPr/>
      <dgm:t>
        <a:bodyPr/>
        <a:lstStyle/>
        <a:p>
          <a:r>
            <a:rPr lang="it-IT" sz="1600" dirty="0">
              <a:solidFill>
                <a:schemeClr val="tx1"/>
              </a:solidFill>
            </a:rPr>
            <a:t>Competenze</a:t>
          </a:r>
        </a:p>
      </dgm:t>
    </dgm:pt>
    <dgm:pt modelId="{4855D24D-E7EC-465C-9861-AD21E96EBF7E}" type="parTrans" cxnId="{5E19E692-5811-42DB-9AAE-30889FA8DB1B}">
      <dgm:prSet/>
      <dgm:spPr/>
      <dgm:t>
        <a:bodyPr/>
        <a:lstStyle/>
        <a:p>
          <a:endParaRPr lang="it-IT"/>
        </a:p>
      </dgm:t>
    </dgm:pt>
    <dgm:pt modelId="{33E0C2F2-1604-4D3E-8963-630BA3B1704F}" type="sibTrans" cxnId="{5E19E692-5811-42DB-9AAE-30889FA8DB1B}">
      <dgm:prSet/>
      <dgm:spPr/>
      <dgm:t>
        <a:bodyPr/>
        <a:lstStyle/>
        <a:p>
          <a:endParaRPr lang="it-IT"/>
        </a:p>
      </dgm:t>
    </dgm:pt>
    <dgm:pt modelId="{32427AF5-5DF4-4F95-B0AF-BABBD3813433}">
      <dgm:prSet phldrT="[Testo]" custT="1"/>
      <dgm:spPr/>
      <dgm:t>
        <a:bodyPr/>
        <a:lstStyle/>
        <a:p>
          <a:r>
            <a:rPr lang="it-IT" sz="1400" dirty="0"/>
            <a:t>Descrivere e comparare il funzionamento dei componenti di un PC, in base alle loro caratteristiche funzionali e prestazionali</a:t>
          </a:r>
        </a:p>
      </dgm:t>
    </dgm:pt>
    <dgm:pt modelId="{4A926D9E-2937-4BB1-A782-9A69044424C9}" type="parTrans" cxnId="{E5F96B7C-FEF6-468B-91DC-03134C6FD9CC}">
      <dgm:prSet/>
      <dgm:spPr/>
      <dgm:t>
        <a:bodyPr/>
        <a:lstStyle/>
        <a:p>
          <a:endParaRPr lang="it-IT"/>
        </a:p>
      </dgm:t>
    </dgm:pt>
    <dgm:pt modelId="{1E725E49-07B2-4AE5-9681-C9074750307F}" type="sibTrans" cxnId="{E5F96B7C-FEF6-468B-91DC-03134C6FD9CC}">
      <dgm:prSet/>
      <dgm:spPr/>
      <dgm:t>
        <a:bodyPr/>
        <a:lstStyle/>
        <a:p>
          <a:endParaRPr lang="it-IT"/>
        </a:p>
      </dgm:t>
    </dgm:pt>
    <dgm:pt modelId="{3BA82F01-7B81-4E65-AB45-21B769B7A937}">
      <dgm:prSet phldrT="[Testo]" custT="1"/>
      <dgm:spPr/>
      <dgm:t>
        <a:bodyPr/>
        <a:lstStyle/>
        <a:p>
          <a:r>
            <a:rPr lang="it-IT" sz="1600" kern="1200" dirty="0">
              <a:solidFill>
                <a:schemeClr val="tx1"/>
              </a:solidFill>
              <a:latin typeface="Arial"/>
              <a:ea typeface="+mn-ea"/>
              <a:cs typeface="+mn-cs"/>
            </a:rPr>
            <a:t>Abilità</a:t>
          </a:r>
        </a:p>
      </dgm:t>
    </dgm:pt>
    <dgm:pt modelId="{5AD54AD8-AE61-4ED5-90F7-B3A9473A2FBC}" type="parTrans" cxnId="{A7D3BF53-2E6D-4DB1-9A66-1F7C3C46A9B7}">
      <dgm:prSet/>
      <dgm:spPr/>
      <dgm:t>
        <a:bodyPr/>
        <a:lstStyle/>
        <a:p>
          <a:endParaRPr lang="it-IT"/>
        </a:p>
      </dgm:t>
    </dgm:pt>
    <dgm:pt modelId="{A5B003D8-B92A-4F37-ABBA-AD8840AE6BE0}" type="sibTrans" cxnId="{A7D3BF53-2E6D-4DB1-9A66-1F7C3C46A9B7}">
      <dgm:prSet/>
      <dgm:spPr/>
      <dgm:t>
        <a:bodyPr/>
        <a:lstStyle/>
        <a:p>
          <a:endParaRPr lang="it-IT"/>
        </a:p>
      </dgm:t>
    </dgm:pt>
    <dgm:pt modelId="{B247721E-D2FB-4594-9F44-8AACD3F9AF39}">
      <dgm:prSet phldrT="[Testo]" custT="1"/>
      <dgm:spPr/>
      <dgm:t>
        <a:bodyPr/>
        <a:lstStyle/>
        <a:p>
          <a:r>
            <a:rPr lang="it-IT" sz="1600" kern="1200" dirty="0">
              <a:solidFill>
                <a:schemeClr val="tx1"/>
              </a:solidFill>
              <a:latin typeface="Arial"/>
              <a:ea typeface="+mn-ea"/>
              <a:cs typeface="+mn-cs"/>
            </a:rPr>
            <a:t>Conoscenze</a:t>
          </a:r>
        </a:p>
      </dgm:t>
    </dgm:pt>
    <dgm:pt modelId="{872AF2FC-BAC7-4FB2-9AE6-D71FD0024815}" type="parTrans" cxnId="{B6D23436-1D1D-4FAC-96EE-F4DD2F7590F9}">
      <dgm:prSet/>
      <dgm:spPr/>
      <dgm:t>
        <a:bodyPr/>
        <a:lstStyle/>
        <a:p>
          <a:endParaRPr lang="it-IT"/>
        </a:p>
      </dgm:t>
    </dgm:pt>
    <dgm:pt modelId="{D9701905-5B9A-4707-B534-EE41919BA13B}" type="sibTrans" cxnId="{B6D23436-1D1D-4FAC-96EE-F4DD2F7590F9}">
      <dgm:prSet/>
      <dgm:spPr/>
      <dgm:t>
        <a:bodyPr/>
        <a:lstStyle/>
        <a:p>
          <a:endParaRPr lang="it-IT"/>
        </a:p>
      </dgm:t>
    </dgm:pt>
    <dgm:pt modelId="{3ECC16C8-E0FE-4AAB-8F9C-20D11944EDAF}">
      <dgm:prSet phldrT="[Testo]" custT="1"/>
      <dgm:spPr/>
      <dgm:t>
        <a:bodyPr/>
        <a:lstStyle/>
        <a:p>
          <a:r>
            <a:rPr lang="it-IT" sz="1400" dirty="0"/>
            <a:t>Architettura di un sistema di elaborazione</a:t>
          </a:r>
        </a:p>
      </dgm:t>
    </dgm:pt>
    <dgm:pt modelId="{A8860D30-BDA8-4892-BD96-5DF9A50310E8}" type="parTrans" cxnId="{4CEB581F-F00F-41FA-8998-409C5CA18EFE}">
      <dgm:prSet/>
      <dgm:spPr/>
      <dgm:t>
        <a:bodyPr/>
        <a:lstStyle/>
        <a:p>
          <a:endParaRPr lang="it-IT"/>
        </a:p>
      </dgm:t>
    </dgm:pt>
    <dgm:pt modelId="{C2BF3E9A-A0F6-4054-98C0-9D79BC145EEB}" type="sibTrans" cxnId="{4CEB581F-F00F-41FA-8998-409C5CA18EFE}">
      <dgm:prSet/>
      <dgm:spPr/>
      <dgm:t>
        <a:bodyPr/>
        <a:lstStyle/>
        <a:p>
          <a:endParaRPr lang="it-IT"/>
        </a:p>
      </dgm:t>
    </dgm:pt>
    <dgm:pt modelId="{6572CC64-4772-4274-89EC-D949DAD6E29C}">
      <dgm:prSet phldrT="[Testo]" custT="1"/>
      <dgm:spPr/>
      <dgm:t>
        <a:bodyPr/>
        <a:lstStyle/>
        <a:p>
          <a:r>
            <a:rPr lang="it-IT" sz="1400" dirty="0"/>
            <a:t>Progettare e assemblare un PC secondo specifici requisiti</a:t>
          </a:r>
          <a:endParaRPr lang="it-IT" sz="1600" dirty="0"/>
        </a:p>
      </dgm:t>
    </dgm:pt>
    <dgm:pt modelId="{BDCA6D25-E328-4715-A829-AB0D82DC8BCD}" type="parTrans" cxnId="{729A30A9-9006-4D55-BD50-995C75D2D77A}">
      <dgm:prSet/>
      <dgm:spPr/>
      <dgm:t>
        <a:bodyPr/>
        <a:lstStyle/>
        <a:p>
          <a:endParaRPr lang="it-IT"/>
        </a:p>
      </dgm:t>
    </dgm:pt>
    <dgm:pt modelId="{C114685D-67E8-4619-BBA2-01E4A4F090EA}" type="sibTrans" cxnId="{729A30A9-9006-4D55-BD50-995C75D2D77A}">
      <dgm:prSet/>
      <dgm:spPr/>
      <dgm:t>
        <a:bodyPr/>
        <a:lstStyle/>
        <a:p>
          <a:endParaRPr lang="it-IT"/>
        </a:p>
      </dgm:t>
    </dgm:pt>
    <dgm:pt modelId="{7FDEC300-3821-498A-9196-407E7890FC85}">
      <dgm:prSet phldrT="[Testo]" custT="1"/>
      <dgm:spPr/>
      <dgm:t>
        <a:bodyPr/>
        <a:lstStyle/>
        <a:p>
          <a:r>
            <a:rPr lang="it-IT" sz="1400" dirty="0"/>
            <a:t>Funzione e caratteristiche dei componenti hardware di un PC</a:t>
          </a:r>
        </a:p>
      </dgm:t>
    </dgm:pt>
    <dgm:pt modelId="{5763304C-B894-48D2-A8DB-D901E65DB9E3}" type="parTrans" cxnId="{F35FB22D-3505-487C-8FCA-6E0629E67049}">
      <dgm:prSet/>
      <dgm:spPr/>
      <dgm:t>
        <a:bodyPr/>
        <a:lstStyle/>
        <a:p>
          <a:endParaRPr lang="it-IT"/>
        </a:p>
      </dgm:t>
    </dgm:pt>
    <dgm:pt modelId="{692477F3-9BDB-41C5-8EEE-79F7BD312E1D}" type="sibTrans" cxnId="{F35FB22D-3505-487C-8FCA-6E0629E67049}">
      <dgm:prSet/>
      <dgm:spPr/>
      <dgm:t>
        <a:bodyPr/>
        <a:lstStyle/>
        <a:p>
          <a:endParaRPr lang="it-IT"/>
        </a:p>
      </dgm:t>
    </dgm:pt>
    <dgm:pt modelId="{C922AB9D-4D1F-4E71-99F6-EEE365BB9CF7}">
      <dgm:prSet phldrT="[Testo]" custT="1"/>
      <dgm:spPr/>
      <dgm:t>
        <a:bodyPr/>
        <a:lstStyle/>
        <a:p>
          <a:pPr marL="114300" lvl="1" indent="-114300" algn="l" defTabSz="622300">
            <a:lnSpc>
              <a:spcPct val="90000"/>
            </a:lnSpc>
            <a:spcBef>
              <a:spcPct val="0"/>
            </a:spcBef>
            <a:spcAft>
              <a:spcPct val="20000"/>
            </a:spcAft>
            <a:buChar char="•"/>
          </a:pPr>
          <a:r>
            <a:rPr lang="it-IT" sz="1400" kern="1200" dirty="0">
              <a:latin typeface="Arial"/>
              <a:ea typeface="+mn-ea"/>
              <a:cs typeface="+mn-cs"/>
            </a:rPr>
            <a:t>Valutare le caratteristiche prestazionali di un componente hardware di un sistema di elaborazione</a:t>
          </a:r>
        </a:p>
      </dgm:t>
    </dgm:pt>
    <dgm:pt modelId="{AE96A662-1A82-4001-A487-5E1EDFD3F7F4}" type="parTrans" cxnId="{1D946898-84B1-4E69-87DD-E00E617F275B}">
      <dgm:prSet/>
      <dgm:spPr/>
      <dgm:t>
        <a:bodyPr/>
        <a:lstStyle/>
        <a:p>
          <a:endParaRPr lang="it-IT"/>
        </a:p>
      </dgm:t>
    </dgm:pt>
    <dgm:pt modelId="{0FBACD8A-0813-4F37-BC9B-F537B7613CED}" type="sibTrans" cxnId="{1D946898-84B1-4E69-87DD-E00E617F275B}">
      <dgm:prSet/>
      <dgm:spPr/>
      <dgm:t>
        <a:bodyPr/>
        <a:lstStyle/>
        <a:p>
          <a:endParaRPr lang="it-IT"/>
        </a:p>
      </dgm:t>
    </dgm:pt>
    <dgm:pt modelId="{149B505F-4FAE-4E9F-9C14-F9878B8735E0}">
      <dgm:prSet phldrT="[Testo]" custT="1"/>
      <dgm:spPr/>
      <dgm:t>
        <a:bodyPr/>
        <a:lstStyle/>
        <a:p>
          <a:pPr marL="114300" lvl="1" indent="-114300" algn="l" defTabSz="622300">
            <a:lnSpc>
              <a:spcPct val="90000"/>
            </a:lnSpc>
            <a:spcBef>
              <a:spcPct val="0"/>
            </a:spcBef>
            <a:spcAft>
              <a:spcPct val="20000"/>
            </a:spcAft>
            <a:buChar char="•"/>
          </a:pPr>
          <a:r>
            <a:rPr lang="it-IT" sz="1400" kern="1200" dirty="0">
              <a:latin typeface="Arial"/>
              <a:ea typeface="+mn-ea"/>
              <a:cs typeface="+mn-cs"/>
            </a:rPr>
            <a:t>Configurare un PC scegliendo componenti compatibili</a:t>
          </a:r>
        </a:p>
      </dgm:t>
    </dgm:pt>
    <dgm:pt modelId="{18197E45-37BF-4B3E-9F2E-C6BF53AA5BAD}" type="parTrans" cxnId="{ACDA042C-4A2D-49BA-A221-3CE63D138EAB}">
      <dgm:prSet/>
      <dgm:spPr/>
      <dgm:t>
        <a:bodyPr/>
        <a:lstStyle/>
        <a:p>
          <a:endParaRPr lang="it-IT"/>
        </a:p>
      </dgm:t>
    </dgm:pt>
    <dgm:pt modelId="{D334D06E-B600-4EF6-8B5B-B9507E22FFC8}" type="sibTrans" cxnId="{ACDA042C-4A2D-49BA-A221-3CE63D138EAB}">
      <dgm:prSet/>
      <dgm:spPr/>
      <dgm:t>
        <a:bodyPr/>
        <a:lstStyle/>
        <a:p>
          <a:endParaRPr lang="it-IT"/>
        </a:p>
      </dgm:t>
    </dgm:pt>
    <dgm:pt modelId="{2B75349E-5997-4601-8E09-156D76582A92}" type="pres">
      <dgm:prSet presAssocID="{AD71C46B-1064-4ECB-8E1E-7DBF627E3E33}" presName="linear" presStyleCnt="0">
        <dgm:presLayoutVars>
          <dgm:animLvl val="lvl"/>
          <dgm:resizeHandles val="exact"/>
        </dgm:presLayoutVars>
      </dgm:prSet>
      <dgm:spPr/>
    </dgm:pt>
    <dgm:pt modelId="{2B260CF3-013C-4269-9139-BAD08DA61E0E}" type="pres">
      <dgm:prSet presAssocID="{60790740-2178-4FE1-A66B-25B036DA2B4B}" presName="parentText" presStyleLbl="node1" presStyleIdx="0" presStyleCnt="3">
        <dgm:presLayoutVars>
          <dgm:chMax val="0"/>
          <dgm:bulletEnabled val="1"/>
        </dgm:presLayoutVars>
      </dgm:prSet>
      <dgm:spPr/>
    </dgm:pt>
    <dgm:pt modelId="{DB3766F9-F974-44F9-BBA5-FAF83D610E2C}" type="pres">
      <dgm:prSet presAssocID="{60790740-2178-4FE1-A66B-25B036DA2B4B}" presName="childText" presStyleLbl="revTx" presStyleIdx="0" presStyleCnt="3">
        <dgm:presLayoutVars>
          <dgm:bulletEnabled val="1"/>
        </dgm:presLayoutVars>
      </dgm:prSet>
      <dgm:spPr/>
    </dgm:pt>
    <dgm:pt modelId="{D83CFA77-72CA-48E2-B58B-7D0D442180CB}" type="pres">
      <dgm:prSet presAssocID="{3BA82F01-7B81-4E65-AB45-21B769B7A937}" presName="parentText" presStyleLbl="node1" presStyleIdx="1" presStyleCnt="3">
        <dgm:presLayoutVars>
          <dgm:chMax val="0"/>
          <dgm:bulletEnabled val="1"/>
        </dgm:presLayoutVars>
      </dgm:prSet>
      <dgm:spPr/>
    </dgm:pt>
    <dgm:pt modelId="{A2480548-A007-4968-AA7F-D06B76448848}" type="pres">
      <dgm:prSet presAssocID="{3BA82F01-7B81-4E65-AB45-21B769B7A937}" presName="childText" presStyleLbl="revTx" presStyleIdx="1" presStyleCnt="3">
        <dgm:presLayoutVars>
          <dgm:bulletEnabled val="1"/>
        </dgm:presLayoutVars>
      </dgm:prSet>
      <dgm:spPr/>
    </dgm:pt>
    <dgm:pt modelId="{10FA5603-9FAD-48DC-B4FA-15BA68869908}" type="pres">
      <dgm:prSet presAssocID="{B247721E-D2FB-4594-9F44-8AACD3F9AF39}" presName="parentText" presStyleLbl="node1" presStyleIdx="2" presStyleCnt="3">
        <dgm:presLayoutVars>
          <dgm:chMax val="0"/>
          <dgm:bulletEnabled val="1"/>
        </dgm:presLayoutVars>
      </dgm:prSet>
      <dgm:spPr/>
    </dgm:pt>
    <dgm:pt modelId="{6A3F0CB4-9533-4A28-8B8E-8C7B043D8702}" type="pres">
      <dgm:prSet presAssocID="{B247721E-D2FB-4594-9F44-8AACD3F9AF39}" presName="childText" presStyleLbl="revTx" presStyleIdx="2" presStyleCnt="3">
        <dgm:presLayoutVars>
          <dgm:bulletEnabled val="1"/>
        </dgm:presLayoutVars>
      </dgm:prSet>
      <dgm:spPr/>
    </dgm:pt>
  </dgm:ptLst>
  <dgm:cxnLst>
    <dgm:cxn modelId="{4CEB581F-F00F-41FA-8998-409C5CA18EFE}" srcId="{B247721E-D2FB-4594-9F44-8AACD3F9AF39}" destId="{3ECC16C8-E0FE-4AAB-8F9C-20D11944EDAF}" srcOrd="0" destOrd="0" parTransId="{A8860D30-BDA8-4892-BD96-5DF9A50310E8}" sibTransId="{C2BF3E9A-A0F6-4054-98C0-9D79BC145EEB}"/>
    <dgm:cxn modelId="{4F293720-2CB0-482F-A8AA-B3848D01D531}" type="presOf" srcId="{32427AF5-5DF4-4F95-B0AF-BABBD3813433}" destId="{DB3766F9-F974-44F9-BBA5-FAF83D610E2C}" srcOrd="0" destOrd="0" presId="urn:microsoft.com/office/officeart/2005/8/layout/vList2"/>
    <dgm:cxn modelId="{ACDA042C-4A2D-49BA-A221-3CE63D138EAB}" srcId="{3BA82F01-7B81-4E65-AB45-21B769B7A937}" destId="{149B505F-4FAE-4E9F-9C14-F9878B8735E0}" srcOrd="1" destOrd="0" parTransId="{18197E45-37BF-4B3E-9F2E-C6BF53AA5BAD}" sibTransId="{D334D06E-B600-4EF6-8B5B-B9507E22FFC8}"/>
    <dgm:cxn modelId="{F35FB22D-3505-487C-8FCA-6E0629E67049}" srcId="{B247721E-D2FB-4594-9F44-8AACD3F9AF39}" destId="{7FDEC300-3821-498A-9196-407E7890FC85}" srcOrd="1" destOrd="0" parTransId="{5763304C-B894-48D2-A8DB-D901E65DB9E3}" sibTransId="{692477F3-9BDB-41C5-8EEE-79F7BD312E1D}"/>
    <dgm:cxn modelId="{B6D23436-1D1D-4FAC-96EE-F4DD2F7590F9}" srcId="{AD71C46B-1064-4ECB-8E1E-7DBF627E3E33}" destId="{B247721E-D2FB-4594-9F44-8AACD3F9AF39}" srcOrd="2" destOrd="0" parTransId="{872AF2FC-BAC7-4FB2-9AE6-D71FD0024815}" sibTransId="{D9701905-5B9A-4707-B534-EE41919BA13B}"/>
    <dgm:cxn modelId="{D2264765-B765-4878-9D48-19FBF386639A}" type="presOf" srcId="{3BA82F01-7B81-4E65-AB45-21B769B7A937}" destId="{D83CFA77-72CA-48E2-B58B-7D0D442180CB}" srcOrd="0" destOrd="0" presId="urn:microsoft.com/office/officeart/2005/8/layout/vList2"/>
    <dgm:cxn modelId="{70534646-3E38-45B0-8786-26811E9C396F}" type="presOf" srcId="{C922AB9D-4D1F-4E71-99F6-EEE365BB9CF7}" destId="{A2480548-A007-4968-AA7F-D06B76448848}" srcOrd="0" destOrd="0" presId="urn:microsoft.com/office/officeart/2005/8/layout/vList2"/>
    <dgm:cxn modelId="{6050BF50-C3AA-447C-919A-038851003594}" type="presOf" srcId="{7FDEC300-3821-498A-9196-407E7890FC85}" destId="{6A3F0CB4-9533-4A28-8B8E-8C7B043D8702}" srcOrd="0" destOrd="1" presId="urn:microsoft.com/office/officeart/2005/8/layout/vList2"/>
    <dgm:cxn modelId="{A7D3BF53-2E6D-4DB1-9A66-1F7C3C46A9B7}" srcId="{AD71C46B-1064-4ECB-8E1E-7DBF627E3E33}" destId="{3BA82F01-7B81-4E65-AB45-21B769B7A937}" srcOrd="1" destOrd="0" parTransId="{5AD54AD8-AE61-4ED5-90F7-B3A9473A2FBC}" sibTransId="{A5B003D8-B92A-4F37-ABBA-AD8840AE6BE0}"/>
    <dgm:cxn modelId="{3722E754-CDEA-4EB9-97F0-CC6ED9FDDEA6}" type="presOf" srcId="{B247721E-D2FB-4594-9F44-8AACD3F9AF39}" destId="{10FA5603-9FAD-48DC-B4FA-15BA68869908}" srcOrd="0" destOrd="0" presId="urn:microsoft.com/office/officeart/2005/8/layout/vList2"/>
    <dgm:cxn modelId="{83A2397C-B16E-4D25-8158-A08A743795BE}" type="presOf" srcId="{AD71C46B-1064-4ECB-8E1E-7DBF627E3E33}" destId="{2B75349E-5997-4601-8E09-156D76582A92}" srcOrd="0" destOrd="0" presId="urn:microsoft.com/office/officeart/2005/8/layout/vList2"/>
    <dgm:cxn modelId="{E5F96B7C-FEF6-468B-91DC-03134C6FD9CC}" srcId="{60790740-2178-4FE1-A66B-25B036DA2B4B}" destId="{32427AF5-5DF4-4F95-B0AF-BABBD3813433}" srcOrd="0" destOrd="0" parTransId="{4A926D9E-2937-4BB1-A782-9A69044424C9}" sibTransId="{1E725E49-07B2-4AE5-9681-C9074750307F}"/>
    <dgm:cxn modelId="{EEAB0292-2C68-4868-8ED7-88EBF72F8A40}" type="presOf" srcId="{149B505F-4FAE-4E9F-9C14-F9878B8735E0}" destId="{A2480548-A007-4968-AA7F-D06B76448848}" srcOrd="0" destOrd="1" presId="urn:microsoft.com/office/officeart/2005/8/layout/vList2"/>
    <dgm:cxn modelId="{5E19E692-5811-42DB-9AAE-30889FA8DB1B}" srcId="{AD71C46B-1064-4ECB-8E1E-7DBF627E3E33}" destId="{60790740-2178-4FE1-A66B-25B036DA2B4B}" srcOrd="0" destOrd="0" parTransId="{4855D24D-E7EC-465C-9861-AD21E96EBF7E}" sibTransId="{33E0C2F2-1604-4D3E-8963-630BA3B1704F}"/>
    <dgm:cxn modelId="{1D946898-84B1-4E69-87DD-E00E617F275B}" srcId="{3BA82F01-7B81-4E65-AB45-21B769B7A937}" destId="{C922AB9D-4D1F-4E71-99F6-EEE365BB9CF7}" srcOrd="0" destOrd="0" parTransId="{AE96A662-1A82-4001-A487-5E1EDFD3F7F4}" sibTransId="{0FBACD8A-0813-4F37-BC9B-F537B7613CED}"/>
    <dgm:cxn modelId="{729A30A9-9006-4D55-BD50-995C75D2D77A}" srcId="{60790740-2178-4FE1-A66B-25B036DA2B4B}" destId="{6572CC64-4772-4274-89EC-D949DAD6E29C}" srcOrd="1" destOrd="0" parTransId="{BDCA6D25-E328-4715-A829-AB0D82DC8BCD}" sibTransId="{C114685D-67E8-4619-BBA2-01E4A4F090EA}"/>
    <dgm:cxn modelId="{0AAEDCB1-4F7D-4643-8040-31326793B5EC}" type="presOf" srcId="{60790740-2178-4FE1-A66B-25B036DA2B4B}" destId="{2B260CF3-013C-4269-9139-BAD08DA61E0E}" srcOrd="0" destOrd="0" presId="urn:microsoft.com/office/officeart/2005/8/layout/vList2"/>
    <dgm:cxn modelId="{7B7A8EB5-5477-4D76-9543-62F10772DFD8}" type="presOf" srcId="{3ECC16C8-E0FE-4AAB-8F9C-20D11944EDAF}" destId="{6A3F0CB4-9533-4A28-8B8E-8C7B043D8702}" srcOrd="0" destOrd="0" presId="urn:microsoft.com/office/officeart/2005/8/layout/vList2"/>
    <dgm:cxn modelId="{83BA95DE-605F-4D30-9771-4B751970E261}" type="presOf" srcId="{6572CC64-4772-4274-89EC-D949DAD6E29C}" destId="{DB3766F9-F974-44F9-BBA5-FAF83D610E2C}" srcOrd="0" destOrd="1" presId="urn:microsoft.com/office/officeart/2005/8/layout/vList2"/>
    <dgm:cxn modelId="{1E36F733-7F3A-4C43-8F8B-C13678DA3B4D}" type="presParOf" srcId="{2B75349E-5997-4601-8E09-156D76582A92}" destId="{2B260CF3-013C-4269-9139-BAD08DA61E0E}" srcOrd="0" destOrd="0" presId="urn:microsoft.com/office/officeart/2005/8/layout/vList2"/>
    <dgm:cxn modelId="{7FCB730A-1D51-4393-B083-E03E23A59D42}" type="presParOf" srcId="{2B75349E-5997-4601-8E09-156D76582A92}" destId="{DB3766F9-F974-44F9-BBA5-FAF83D610E2C}" srcOrd="1" destOrd="0" presId="urn:microsoft.com/office/officeart/2005/8/layout/vList2"/>
    <dgm:cxn modelId="{457568AE-0F6C-46ED-A361-37F5DA5AD832}" type="presParOf" srcId="{2B75349E-5997-4601-8E09-156D76582A92}" destId="{D83CFA77-72CA-48E2-B58B-7D0D442180CB}" srcOrd="2" destOrd="0" presId="urn:microsoft.com/office/officeart/2005/8/layout/vList2"/>
    <dgm:cxn modelId="{7E6A6EAC-3DB2-43E9-8EA3-BF474CE22957}" type="presParOf" srcId="{2B75349E-5997-4601-8E09-156D76582A92}" destId="{A2480548-A007-4968-AA7F-D06B76448848}" srcOrd="3" destOrd="0" presId="urn:microsoft.com/office/officeart/2005/8/layout/vList2"/>
    <dgm:cxn modelId="{D9D74847-19CC-4BCD-BBBA-CB97A6FF670C}" type="presParOf" srcId="{2B75349E-5997-4601-8E09-156D76582A92}" destId="{10FA5603-9FAD-48DC-B4FA-15BA68869908}" srcOrd="4" destOrd="0" presId="urn:microsoft.com/office/officeart/2005/8/layout/vList2"/>
    <dgm:cxn modelId="{74D3492E-7EA7-4F01-9C85-0CA3FFCD6D00}" type="presParOf" srcId="{2B75349E-5997-4601-8E09-156D76582A92}" destId="{6A3F0CB4-9533-4A28-8B8E-8C7B043D870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04CED5-E39D-49B1-90EA-13AD60633217}" type="doc">
      <dgm:prSet loTypeId="urn:microsoft.com/office/officeart/2005/8/layout/cycle5" loCatId="cycle" qsTypeId="urn:microsoft.com/office/officeart/2005/8/quickstyle/simple5" qsCatId="simple" csTypeId="urn:microsoft.com/office/officeart/2005/8/colors/colorful1" csCatId="colorful" phldr="1"/>
      <dgm:spPr/>
      <dgm:t>
        <a:bodyPr/>
        <a:lstStyle/>
        <a:p>
          <a:endParaRPr lang="it-IT"/>
        </a:p>
      </dgm:t>
    </dgm:pt>
    <dgm:pt modelId="{12863E89-E701-4532-BB0A-365D7942BBA5}">
      <dgm:prSet phldrT="[Testo]"/>
      <dgm:spPr/>
      <dgm:t>
        <a:bodyPr/>
        <a:lstStyle/>
        <a:p>
          <a:r>
            <a:rPr lang="it-IT" b="1">
              <a:solidFill>
                <a:schemeClr val="tx1"/>
              </a:solidFill>
              <a:latin typeface="Barlow Light" charset="0"/>
            </a:rPr>
            <a:t>Motivare</a:t>
          </a:r>
          <a:endParaRPr lang="it-IT" b="1" dirty="0">
            <a:solidFill>
              <a:schemeClr val="tx1"/>
            </a:solidFill>
            <a:latin typeface="Barlow Light" charset="0"/>
          </a:endParaRPr>
        </a:p>
      </dgm:t>
    </dgm:pt>
    <dgm:pt modelId="{BB4CEBFD-89EF-4278-B20B-FD5D84BD5A1F}" type="parTrans" cxnId="{472AE730-FEC9-45AA-9041-91B1ECB8D3A0}">
      <dgm:prSet/>
      <dgm:spPr/>
      <dgm:t>
        <a:bodyPr/>
        <a:lstStyle/>
        <a:p>
          <a:endParaRPr lang="it-IT">
            <a:solidFill>
              <a:schemeClr val="tx1"/>
            </a:solidFill>
          </a:endParaRPr>
        </a:p>
      </dgm:t>
    </dgm:pt>
    <dgm:pt modelId="{3125B983-2D53-45FA-BC5C-8346335E2834}" type="sibTrans" cxnId="{472AE730-FEC9-45AA-9041-91B1ECB8D3A0}">
      <dgm:prSet/>
      <dgm:spPr/>
      <dgm:t>
        <a:bodyPr/>
        <a:lstStyle/>
        <a:p>
          <a:endParaRPr lang="it-IT">
            <a:solidFill>
              <a:schemeClr val="tx1"/>
            </a:solidFill>
          </a:endParaRPr>
        </a:p>
      </dgm:t>
    </dgm:pt>
    <dgm:pt modelId="{6861A767-9C0C-4B5F-B45C-5F7401C23D6E}">
      <dgm:prSet phldrT="[Testo]"/>
      <dgm:spPr/>
      <dgm:t>
        <a:bodyPr/>
        <a:lstStyle/>
        <a:p>
          <a:r>
            <a:rPr lang="it-IT" b="1">
              <a:solidFill>
                <a:schemeClr val="tx1"/>
              </a:solidFill>
              <a:latin typeface="Barlow Light" charset="0"/>
            </a:rPr>
            <a:t>Sviluppare l’intelligenza emotiva </a:t>
          </a:r>
        </a:p>
      </dgm:t>
    </dgm:pt>
    <dgm:pt modelId="{97063E1F-852B-4AED-B4A1-A0D7C339702E}" type="parTrans" cxnId="{19AF6E6D-DD46-447E-A9B3-036432612180}">
      <dgm:prSet/>
      <dgm:spPr/>
      <dgm:t>
        <a:bodyPr/>
        <a:lstStyle/>
        <a:p>
          <a:endParaRPr lang="it-IT">
            <a:solidFill>
              <a:schemeClr val="tx1"/>
            </a:solidFill>
          </a:endParaRPr>
        </a:p>
      </dgm:t>
    </dgm:pt>
    <dgm:pt modelId="{1B989ECF-4B98-4F3F-A22B-9D44CAF2648D}" type="sibTrans" cxnId="{19AF6E6D-DD46-447E-A9B3-036432612180}">
      <dgm:prSet/>
      <dgm:spPr/>
      <dgm:t>
        <a:bodyPr/>
        <a:lstStyle/>
        <a:p>
          <a:endParaRPr lang="it-IT">
            <a:solidFill>
              <a:schemeClr val="tx1"/>
            </a:solidFill>
          </a:endParaRPr>
        </a:p>
      </dgm:t>
    </dgm:pt>
    <dgm:pt modelId="{6841F806-7BDF-48AA-BAA4-58656605A302}">
      <dgm:prSet phldrT="[Testo]"/>
      <dgm:spPr/>
      <dgm:t>
        <a:bodyPr/>
        <a:lstStyle/>
        <a:p>
          <a:r>
            <a:rPr lang="it-IT" b="1">
              <a:solidFill>
                <a:schemeClr val="tx1"/>
              </a:solidFill>
              <a:latin typeface="Barlow Light" charset="0"/>
            </a:rPr>
            <a:t>Stimolare la creatività </a:t>
          </a:r>
          <a:endParaRPr lang="it-IT" b="1" dirty="0">
            <a:solidFill>
              <a:schemeClr val="tx1"/>
            </a:solidFill>
            <a:latin typeface="Barlow Light" charset="0"/>
          </a:endParaRPr>
        </a:p>
      </dgm:t>
    </dgm:pt>
    <dgm:pt modelId="{E1BCFEBA-AF2A-4609-8D0F-8BABA4AA29E2}" type="parTrans" cxnId="{1BBFB1A5-EB6E-4EA5-887E-EAFA5D5C443D}">
      <dgm:prSet/>
      <dgm:spPr/>
      <dgm:t>
        <a:bodyPr/>
        <a:lstStyle/>
        <a:p>
          <a:endParaRPr lang="it-IT">
            <a:solidFill>
              <a:schemeClr val="tx1"/>
            </a:solidFill>
          </a:endParaRPr>
        </a:p>
      </dgm:t>
    </dgm:pt>
    <dgm:pt modelId="{75766E67-69E7-44BC-AEC1-BE07920FBDBA}" type="sibTrans" cxnId="{1BBFB1A5-EB6E-4EA5-887E-EAFA5D5C443D}">
      <dgm:prSet/>
      <dgm:spPr/>
      <dgm:t>
        <a:bodyPr/>
        <a:lstStyle/>
        <a:p>
          <a:endParaRPr lang="it-IT">
            <a:solidFill>
              <a:schemeClr val="tx1"/>
            </a:solidFill>
          </a:endParaRPr>
        </a:p>
      </dgm:t>
    </dgm:pt>
    <dgm:pt modelId="{1E0707E7-E661-4AF0-97BC-B5DBD68F878B}">
      <dgm:prSet phldrT="[Testo]"/>
      <dgm:spPr/>
      <dgm:t>
        <a:bodyPr/>
        <a:lstStyle/>
        <a:p>
          <a:r>
            <a:rPr lang="it-IT" b="1">
              <a:solidFill>
                <a:schemeClr val="tx1"/>
              </a:solidFill>
              <a:latin typeface="Barlow Light" charset="0"/>
            </a:rPr>
            <a:t>Sviluppare  le intelligenze multiple </a:t>
          </a:r>
          <a:endParaRPr lang="it-IT" b="1" dirty="0">
            <a:solidFill>
              <a:schemeClr val="tx1"/>
            </a:solidFill>
            <a:latin typeface="Barlow Light" charset="0"/>
          </a:endParaRPr>
        </a:p>
      </dgm:t>
    </dgm:pt>
    <dgm:pt modelId="{E5D2CC58-EE48-4710-8EA2-7E03597D25D8}" type="parTrans" cxnId="{44E46A2F-715E-4788-B70E-2C7A85E6F7B6}">
      <dgm:prSet/>
      <dgm:spPr/>
      <dgm:t>
        <a:bodyPr/>
        <a:lstStyle/>
        <a:p>
          <a:endParaRPr lang="it-IT">
            <a:solidFill>
              <a:schemeClr val="tx1"/>
            </a:solidFill>
          </a:endParaRPr>
        </a:p>
      </dgm:t>
    </dgm:pt>
    <dgm:pt modelId="{AA43FC17-5B74-4307-9067-3B75062ABCCA}" type="sibTrans" cxnId="{44E46A2F-715E-4788-B70E-2C7A85E6F7B6}">
      <dgm:prSet/>
      <dgm:spPr/>
      <dgm:t>
        <a:bodyPr/>
        <a:lstStyle/>
        <a:p>
          <a:endParaRPr lang="it-IT">
            <a:solidFill>
              <a:schemeClr val="tx1"/>
            </a:solidFill>
          </a:endParaRPr>
        </a:p>
      </dgm:t>
    </dgm:pt>
    <dgm:pt modelId="{FE902D37-127B-4469-B9A8-F01122F7FD05}">
      <dgm:prSet phldrT="[Testo]"/>
      <dgm:spPr/>
      <dgm:t>
        <a:bodyPr/>
        <a:lstStyle/>
        <a:p>
          <a:r>
            <a:rPr lang="it-IT" b="1" dirty="0">
              <a:solidFill>
                <a:schemeClr val="tx1"/>
              </a:solidFill>
              <a:latin typeface="Barlow Light" charset="0"/>
            </a:rPr>
            <a:t>Promuovere l’autonomia </a:t>
          </a:r>
        </a:p>
      </dgm:t>
    </dgm:pt>
    <dgm:pt modelId="{1B3E19C2-DD4B-40CE-A2B0-1C27B706BE4E}" type="parTrans" cxnId="{4F563ACF-ACD3-47E8-A5C1-B93AFD702C41}">
      <dgm:prSet/>
      <dgm:spPr/>
      <dgm:t>
        <a:bodyPr/>
        <a:lstStyle/>
        <a:p>
          <a:endParaRPr lang="it-IT">
            <a:solidFill>
              <a:schemeClr val="tx1"/>
            </a:solidFill>
          </a:endParaRPr>
        </a:p>
      </dgm:t>
    </dgm:pt>
    <dgm:pt modelId="{2E965031-B79B-4EE4-908E-6840E9AEAAE4}" type="sibTrans" cxnId="{4F563ACF-ACD3-47E8-A5C1-B93AFD702C41}">
      <dgm:prSet/>
      <dgm:spPr/>
      <dgm:t>
        <a:bodyPr/>
        <a:lstStyle/>
        <a:p>
          <a:endParaRPr lang="it-IT">
            <a:solidFill>
              <a:schemeClr val="tx1"/>
            </a:solidFill>
          </a:endParaRPr>
        </a:p>
      </dgm:t>
    </dgm:pt>
    <dgm:pt modelId="{2D6A873B-FEDE-423F-BFAA-6B41CF04673D}" type="pres">
      <dgm:prSet presAssocID="{5604CED5-E39D-49B1-90EA-13AD60633217}" presName="cycle" presStyleCnt="0">
        <dgm:presLayoutVars>
          <dgm:dir/>
          <dgm:resizeHandles val="exact"/>
        </dgm:presLayoutVars>
      </dgm:prSet>
      <dgm:spPr/>
    </dgm:pt>
    <dgm:pt modelId="{4D42EF93-C896-4013-AD69-3EC80FB1493A}" type="pres">
      <dgm:prSet presAssocID="{12863E89-E701-4532-BB0A-365D7942BBA5}" presName="node" presStyleLbl="node1" presStyleIdx="0" presStyleCnt="5">
        <dgm:presLayoutVars>
          <dgm:bulletEnabled val="1"/>
        </dgm:presLayoutVars>
      </dgm:prSet>
      <dgm:spPr/>
    </dgm:pt>
    <dgm:pt modelId="{2810093A-7E4C-44C6-9E09-404C2DBDE1A4}" type="pres">
      <dgm:prSet presAssocID="{12863E89-E701-4532-BB0A-365D7942BBA5}" presName="spNode" presStyleCnt="0"/>
      <dgm:spPr/>
    </dgm:pt>
    <dgm:pt modelId="{AEDFF2F7-8E35-4BBF-9A16-1CFD7BACF362}" type="pres">
      <dgm:prSet presAssocID="{3125B983-2D53-45FA-BC5C-8346335E2834}" presName="sibTrans" presStyleLbl="sibTrans1D1" presStyleIdx="0" presStyleCnt="5"/>
      <dgm:spPr/>
    </dgm:pt>
    <dgm:pt modelId="{CB3534A0-E339-473F-919C-85BAB18B43A3}" type="pres">
      <dgm:prSet presAssocID="{6861A767-9C0C-4B5F-B45C-5F7401C23D6E}" presName="node" presStyleLbl="node1" presStyleIdx="1" presStyleCnt="5">
        <dgm:presLayoutVars>
          <dgm:bulletEnabled val="1"/>
        </dgm:presLayoutVars>
      </dgm:prSet>
      <dgm:spPr/>
    </dgm:pt>
    <dgm:pt modelId="{0ABD4552-5AD3-48D9-97D6-6B312027E959}" type="pres">
      <dgm:prSet presAssocID="{6861A767-9C0C-4B5F-B45C-5F7401C23D6E}" presName="spNode" presStyleCnt="0"/>
      <dgm:spPr/>
    </dgm:pt>
    <dgm:pt modelId="{A4DB776A-02D2-4E71-8C4C-23DC6CC758BC}" type="pres">
      <dgm:prSet presAssocID="{1B989ECF-4B98-4F3F-A22B-9D44CAF2648D}" presName="sibTrans" presStyleLbl="sibTrans1D1" presStyleIdx="1" presStyleCnt="5"/>
      <dgm:spPr/>
    </dgm:pt>
    <dgm:pt modelId="{9C893771-31D3-4664-83B4-B1B5DD5449FF}" type="pres">
      <dgm:prSet presAssocID="{6841F806-7BDF-48AA-BAA4-58656605A302}" presName="node" presStyleLbl="node1" presStyleIdx="2" presStyleCnt="5">
        <dgm:presLayoutVars>
          <dgm:bulletEnabled val="1"/>
        </dgm:presLayoutVars>
      </dgm:prSet>
      <dgm:spPr/>
    </dgm:pt>
    <dgm:pt modelId="{1950FC68-9235-4298-AFC5-13E8C6E8E21F}" type="pres">
      <dgm:prSet presAssocID="{6841F806-7BDF-48AA-BAA4-58656605A302}" presName="spNode" presStyleCnt="0"/>
      <dgm:spPr/>
    </dgm:pt>
    <dgm:pt modelId="{6DFE3494-3251-4584-A7D0-64484A7E8263}" type="pres">
      <dgm:prSet presAssocID="{75766E67-69E7-44BC-AEC1-BE07920FBDBA}" presName="sibTrans" presStyleLbl="sibTrans1D1" presStyleIdx="2" presStyleCnt="5"/>
      <dgm:spPr/>
    </dgm:pt>
    <dgm:pt modelId="{BBA30D4A-97F6-4201-A82E-5451365021A2}" type="pres">
      <dgm:prSet presAssocID="{1E0707E7-E661-4AF0-97BC-B5DBD68F878B}" presName="node" presStyleLbl="node1" presStyleIdx="3" presStyleCnt="5">
        <dgm:presLayoutVars>
          <dgm:bulletEnabled val="1"/>
        </dgm:presLayoutVars>
      </dgm:prSet>
      <dgm:spPr/>
    </dgm:pt>
    <dgm:pt modelId="{6C16C47F-B480-4ED3-BCAC-3F8E5D8CCF15}" type="pres">
      <dgm:prSet presAssocID="{1E0707E7-E661-4AF0-97BC-B5DBD68F878B}" presName="spNode" presStyleCnt="0"/>
      <dgm:spPr/>
    </dgm:pt>
    <dgm:pt modelId="{5DCC0593-ED44-47A6-9509-E64542E14979}" type="pres">
      <dgm:prSet presAssocID="{AA43FC17-5B74-4307-9067-3B75062ABCCA}" presName="sibTrans" presStyleLbl="sibTrans1D1" presStyleIdx="3" presStyleCnt="5"/>
      <dgm:spPr/>
    </dgm:pt>
    <dgm:pt modelId="{E6EDD738-ADA4-43DD-B671-263140BC13C7}" type="pres">
      <dgm:prSet presAssocID="{FE902D37-127B-4469-B9A8-F01122F7FD05}" presName="node" presStyleLbl="node1" presStyleIdx="4" presStyleCnt="5" custRadScaleRad="97033" custRadScaleInc="4568">
        <dgm:presLayoutVars>
          <dgm:bulletEnabled val="1"/>
        </dgm:presLayoutVars>
      </dgm:prSet>
      <dgm:spPr/>
    </dgm:pt>
    <dgm:pt modelId="{F27BD47A-7737-48CF-8451-B2EF407915CF}" type="pres">
      <dgm:prSet presAssocID="{FE902D37-127B-4469-B9A8-F01122F7FD05}" presName="spNode" presStyleCnt="0"/>
      <dgm:spPr/>
    </dgm:pt>
    <dgm:pt modelId="{AE2F2210-FC56-4FF1-9764-3AD1359B9A91}" type="pres">
      <dgm:prSet presAssocID="{2E965031-B79B-4EE4-908E-6840E9AEAAE4}" presName="sibTrans" presStyleLbl="sibTrans1D1" presStyleIdx="4" presStyleCnt="5"/>
      <dgm:spPr/>
    </dgm:pt>
  </dgm:ptLst>
  <dgm:cxnLst>
    <dgm:cxn modelId="{D15E0C00-9028-4CC4-8AB2-44ED17364DB8}" type="presOf" srcId="{1E0707E7-E661-4AF0-97BC-B5DBD68F878B}" destId="{BBA30D4A-97F6-4201-A82E-5451365021A2}" srcOrd="0" destOrd="0" presId="urn:microsoft.com/office/officeart/2005/8/layout/cycle5"/>
    <dgm:cxn modelId="{698E9515-C2E1-410F-8887-28C7AB239F4B}" type="presOf" srcId="{FE902D37-127B-4469-B9A8-F01122F7FD05}" destId="{E6EDD738-ADA4-43DD-B671-263140BC13C7}" srcOrd="0" destOrd="0" presId="urn:microsoft.com/office/officeart/2005/8/layout/cycle5"/>
    <dgm:cxn modelId="{A4D7D326-8C0A-4C13-94E5-482FC07F5994}" type="presOf" srcId="{2E965031-B79B-4EE4-908E-6840E9AEAAE4}" destId="{AE2F2210-FC56-4FF1-9764-3AD1359B9A91}" srcOrd="0" destOrd="0" presId="urn:microsoft.com/office/officeart/2005/8/layout/cycle5"/>
    <dgm:cxn modelId="{44E46A2F-715E-4788-B70E-2C7A85E6F7B6}" srcId="{5604CED5-E39D-49B1-90EA-13AD60633217}" destId="{1E0707E7-E661-4AF0-97BC-B5DBD68F878B}" srcOrd="3" destOrd="0" parTransId="{E5D2CC58-EE48-4710-8EA2-7E03597D25D8}" sibTransId="{AA43FC17-5B74-4307-9067-3B75062ABCCA}"/>
    <dgm:cxn modelId="{472AE730-FEC9-45AA-9041-91B1ECB8D3A0}" srcId="{5604CED5-E39D-49B1-90EA-13AD60633217}" destId="{12863E89-E701-4532-BB0A-365D7942BBA5}" srcOrd="0" destOrd="0" parTransId="{BB4CEBFD-89EF-4278-B20B-FD5D84BD5A1F}" sibTransId="{3125B983-2D53-45FA-BC5C-8346335E2834}"/>
    <dgm:cxn modelId="{3DF59C33-EA38-4679-BD6B-869DD45E3EE7}" type="presOf" srcId="{AA43FC17-5B74-4307-9067-3B75062ABCCA}" destId="{5DCC0593-ED44-47A6-9509-E64542E14979}" srcOrd="0" destOrd="0" presId="urn:microsoft.com/office/officeart/2005/8/layout/cycle5"/>
    <dgm:cxn modelId="{DCB1CF46-EE46-40C9-AF17-11E7171E8511}" type="presOf" srcId="{3125B983-2D53-45FA-BC5C-8346335E2834}" destId="{AEDFF2F7-8E35-4BBF-9A16-1CFD7BACF362}" srcOrd="0" destOrd="0" presId="urn:microsoft.com/office/officeart/2005/8/layout/cycle5"/>
    <dgm:cxn modelId="{A9D9944A-E368-4DB6-A047-ACA4E56C9558}" type="presOf" srcId="{6861A767-9C0C-4B5F-B45C-5F7401C23D6E}" destId="{CB3534A0-E339-473F-919C-85BAB18B43A3}" srcOrd="0" destOrd="0" presId="urn:microsoft.com/office/officeart/2005/8/layout/cycle5"/>
    <dgm:cxn modelId="{19AF6E6D-DD46-447E-A9B3-036432612180}" srcId="{5604CED5-E39D-49B1-90EA-13AD60633217}" destId="{6861A767-9C0C-4B5F-B45C-5F7401C23D6E}" srcOrd="1" destOrd="0" parTransId="{97063E1F-852B-4AED-B4A1-A0D7C339702E}" sibTransId="{1B989ECF-4B98-4F3F-A22B-9D44CAF2648D}"/>
    <dgm:cxn modelId="{BE025287-D2FD-434A-AB93-07EAE5759214}" type="presOf" srcId="{5604CED5-E39D-49B1-90EA-13AD60633217}" destId="{2D6A873B-FEDE-423F-BFAA-6B41CF04673D}" srcOrd="0" destOrd="0" presId="urn:microsoft.com/office/officeart/2005/8/layout/cycle5"/>
    <dgm:cxn modelId="{1BBFB1A5-EB6E-4EA5-887E-EAFA5D5C443D}" srcId="{5604CED5-E39D-49B1-90EA-13AD60633217}" destId="{6841F806-7BDF-48AA-BAA4-58656605A302}" srcOrd="2" destOrd="0" parTransId="{E1BCFEBA-AF2A-4609-8D0F-8BABA4AA29E2}" sibTransId="{75766E67-69E7-44BC-AEC1-BE07920FBDBA}"/>
    <dgm:cxn modelId="{DCEC30B9-AD40-4A97-8FA5-2188EC8DAA4F}" type="presOf" srcId="{6841F806-7BDF-48AA-BAA4-58656605A302}" destId="{9C893771-31D3-4664-83B4-B1B5DD5449FF}" srcOrd="0" destOrd="0" presId="urn:microsoft.com/office/officeart/2005/8/layout/cycle5"/>
    <dgm:cxn modelId="{4F563ACF-ACD3-47E8-A5C1-B93AFD702C41}" srcId="{5604CED5-E39D-49B1-90EA-13AD60633217}" destId="{FE902D37-127B-4469-B9A8-F01122F7FD05}" srcOrd="4" destOrd="0" parTransId="{1B3E19C2-DD4B-40CE-A2B0-1C27B706BE4E}" sibTransId="{2E965031-B79B-4EE4-908E-6840E9AEAAE4}"/>
    <dgm:cxn modelId="{1F2F0CE1-8F71-4454-BD8C-40A8E4E09609}" type="presOf" srcId="{1B989ECF-4B98-4F3F-A22B-9D44CAF2648D}" destId="{A4DB776A-02D2-4E71-8C4C-23DC6CC758BC}" srcOrd="0" destOrd="0" presId="urn:microsoft.com/office/officeart/2005/8/layout/cycle5"/>
    <dgm:cxn modelId="{5873B3E3-A69F-404E-81E9-D9A7FFE2DDFA}" type="presOf" srcId="{12863E89-E701-4532-BB0A-365D7942BBA5}" destId="{4D42EF93-C896-4013-AD69-3EC80FB1493A}" srcOrd="0" destOrd="0" presId="urn:microsoft.com/office/officeart/2005/8/layout/cycle5"/>
    <dgm:cxn modelId="{A06832F7-E939-4328-9DAE-BBD415B02951}" type="presOf" srcId="{75766E67-69E7-44BC-AEC1-BE07920FBDBA}" destId="{6DFE3494-3251-4584-A7D0-64484A7E8263}" srcOrd="0" destOrd="0" presId="urn:microsoft.com/office/officeart/2005/8/layout/cycle5"/>
    <dgm:cxn modelId="{A37F0367-D3BE-4F0F-A509-248B42D7CC75}" type="presParOf" srcId="{2D6A873B-FEDE-423F-BFAA-6B41CF04673D}" destId="{4D42EF93-C896-4013-AD69-3EC80FB1493A}" srcOrd="0" destOrd="0" presId="urn:microsoft.com/office/officeart/2005/8/layout/cycle5"/>
    <dgm:cxn modelId="{F92B9CBB-5942-4D3B-BAE6-E469B4813AC6}" type="presParOf" srcId="{2D6A873B-FEDE-423F-BFAA-6B41CF04673D}" destId="{2810093A-7E4C-44C6-9E09-404C2DBDE1A4}" srcOrd="1" destOrd="0" presId="urn:microsoft.com/office/officeart/2005/8/layout/cycle5"/>
    <dgm:cxn modelId="{CD30E762-401C-4010-B893-A19A3C10C73B}" type="presParOf" srcId="{2D6A873B-FEDE-423F-BFAA-6B41CF04673D}" destId="{AEDFF2F7-8E35-4BBF-9A16-1CFD7BACF362}" srcOrd="2" destOrd="0" presId="urn:microsoft.com/office/officeart/2005/8/layout/cycle5"/>
    <dgm:cxn modelId="{961E480F-F525-4F20-A03C-6BB3FAC511AC}" type="presParOf" srcId="{2D6A873B-FEDE-423F-BFAA-6B41CF04673D}" destId="{CB3534A0-E339-473F-919C-85BAB18B43A3}" srcOrd="3" destOrd="0" presId="urn:microsoft.com/office/officeart/2005/8/layout/cycle5"/>
    <dgm:cxn modelId="{8D86FB98-F4AE-4F1A-9DEC-7B9C429386DA}" type="presParOf" srcId="{2D6A873B-FEDE-423F-BFAA-6B41CF04673D}" destId="{0ABD4552-5AD3-48D9-97D6-6B312027E959}" srcOrd="4" destOrd="0" presId="urn:microsoft.com/office/officeart/2005/8/layout/cycle5"/>
    <dgm:cxn modelId="{770BF503-FAB3-4755-96D5-A2C83EEA5F9A}" type="presParOf" srcId="{2D6A873B-FEDE-423F-BFAA-6B41CF04673D}" destId="{A4DB776A-02D2-4E71-8C4C-23DC6CC758BC}" srcOrd="5" destOrd="0" presId="urn:microsoft.com/office/officeart/2005/8/layout/cycle5"/>
    <dgm:cxn modelId="{7EF01709-F7C7-4FE8-8189-2027CDC776D8}" type="presParOf" srcId="{2D6A873B-FEDE-423F-BFAA-6B41CF04673D}" destId="{9C893771-31D3-4664-83B4-B1B5DD5449FF}" srcOrd="6" destOrd="0" presId="urn:microsoft.com/office/officeart/2005/8/layout/cycle5"/>
    <dgm:cxn modelId="{03B7D804-B4D8-496C-92CA-752BF37CF4B9}" type="presParOf" srcId="{2D6A873B-FEDE-423F-BFAA-6B41CF04673D}" destId="{1950FC68-9235-4298-AFC5-13E8C6E8E21F}" srcOrd="7" destOrd="0" presId="urn:microsoft.com/office/officeart/2005/8/layout/cycle5"/>
    <dgm:cxn modelId="{04454CD3-555B-4C8A-AC2F-351CFA71CF33}" type="presParOf" srcId="{2D6A873B-FEDE-423F-BFAA-6B41CF04673D}" destId="{6DFE3494-3251-4584-A7D0-64484A7E8263}" srcOrd="8" destOrd="0" presId="urn:microsoft.com/office/officeart/2005/8/layout/cycle5"/>
    <dgm:cxn modelId="{88252902-5D23-4620-AB24-876C00F75AE4}" type="presParOf" srcId="{2D6A873B-FEDE-423F-BFAA-6B41CF04673D}" destId="{BBA30D4A-97F6-4201-A82E-5451365021A2}" srcOrd="9" destOrd="0" presId="urn:microsoft.com/office/officeart/2005/8/layout/cycle5"/>
    <dgm:cxn modelId="{B64085E8-5F48-418C-9D71-FA1D6846C6D9}" type="presParOf" srcId="{2D6A873B-FEDE-423F-BFAA-6B41CF04673D}" destId="{6C16C47F-B480-4ED3-BCAC-3F8E5D8CCF15}" srcOrd="10" destOrd="0" presId="urn:microsoft.com/office/officeart/2005/8/layout/cycle5"/>
    <dgm:cxn modelId="{6CD25C1B-D714-4ECD-8E9E-BEDA60E1E0E1}" type="presParOf" srcId="{2D6A873B-FEDE-423F-BFAA-6B41CF04673D}" destId="{5DCC0593-ED44-47A6-9509-E64542E14979}" srcOrd="11" destOrd="0" presId="urn:microsoft.com/office/officeart/2005/8/layout/cycle5"/>
    <dgm:cxn modelId="{3381DCFD-0ED7-4DC3-B0DF-55D2A7AD769D}" type="presParOf" srcId="{2D6A873B-FEDE-423F-BFAA-6B41CF04673D}" destId="{E6EDD738-ADA4-43DD-B671-263140BC13C7}" srcOrd="12" destOrd="0" presId="urn:microsoft.com/office/officeart/2005/8/layout/cycle5"/>
    <dgm:cxn modelId="{8ABE856D-2CA7-4504-99A2-BC83C3A71AAA}" type="presParOf" srcId="{2D6A873B-FEDE-423F-BFAA-6B41CF04673D}" destId="{F27BD47A-7737-48CF-8451-B2EF407915CF}" srcOrd="13" destOrd="0" presId="urn:microsoft.com/office/officeart/2005/8/layout/cycle5"/>
    <dgm:cxn modelId="{6BBAD82C-BA76-4875-A960-C731D9C16386}" type="presParOf" srcId="{2D6A873B-FEDE-423F-BFAA-6B41CF04673D}" destId="{AE2F2210-FC56-4FF1-9764-3AD1359B9A9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F4D7BF-0312-4C4D-B015-D9E99EF97044}" type="doc">
      <dgm:prSet loTypeId="urn:microsoft.com/office/officeart/2005/8/layout/cycle5" loCatId="cycle" qsTypeId="urn:microsoft.com/office/officeart/2005/8/quickstyle/simple4" qsCatId="simple" csTypeId="urn:microsoft.com/office/officeart/2005/8/colors/colorful1" csCatId="colorful" phldr="1"/>
      <dgm:spPr/>
      <dgm:t>
        <a:bodyPr/>
        <a:lstStyle/>
        <a:p>
          <a:endParaRPr lang="it-IT"/>
        </a:p>
      </dgm:t>
    </dgm:pt>
    <dgm:pt modelId="{85805E4F-92F8-41F3-A21F-AF187A645A74}">
      <dgm:prSet phldrT="[Testo]" custT="1"/>
      <dgm:spPr/>
      <dgm:t>
        <a:bodyPr/>
        <a:lstStyle/>
        <a:p>
          <a:r>
            <a:rPr lang="it-IT" sz="1200" b="1">
              <a:solidFill>
                <a:schemeClr val="tx1"/>
              </a:solidFill>
              <a:latin typeface="Barlow Light" charset="0"/>
            </a:rPr>
            <a:t>Analisi dei bisogni </a:t>
          </a:r>
          <a:endParaRPr lang="it-IT" sz="1200" b="1" dirty="0">
            <a:solidFill>
              <a:schemeClr val="tx1"/>
            </a:solidFill>
            <a:latin typeface="Barlow Light" charset="0"/>
          </a:endParaRPr>
        </a:p>
      </dgm:t>
    </dgm:pt>
    <dgm:pt modelId="{5BB5BD4E-7E41-4351-9DF8-4EA3CC230FEE}" type="parTrans" cxnId="{B4B8002B-DC2C-430F-9533-7A5C44AD3DE3}">
      <dgm:prSet/>
      <dgm:spPr/>
      <dgm:t>
        <a:bodyPr/>
        <a:lstStyle/>
        <a:p>
          <a:endParaRPr lang="it-IT">
            <a:solidFill>
              <a:schemeClr val="tx1"/>
            </a:solidFill>
          </a:endParaRPr>
        </a:p>
      </dgm:t>
    </dgm:pt>
    <dgm:pt modelId="{EBBD70D4-7853-4B77-9D54-FFC54DD70746}" type="sibTrans" cxnId="{B4B8002B-DC2C-430F-9533-7A5C44AD3DE3}">
      <dgm:prSet/>
      <dgm:spPr/>
      <dgm:t>
        <a:bodyPr/>
        <a:lstStyle/>
        <a:p>
          <a:endParaRPr lang="it-IT">
            <a:solidFill>
              <a:schemeClr val="tx1"/>
            </a:solidFill>
          </a:endParaRPr>
        </a:p>
      </dgm:t>
    </dgm:pt>
    <dgm:pt modelId="{27B418E2-C40D-4E7E-95B8-BC0FC232E63B}">
      <dgm:prSet phldrT="[Testo]" custT="1"/>
      <dgm:spPr/>
      <dgm:t>
        <a:bodyPr/>
        <a:lstStyle/>
        <a:p>
          <a:r>
            <a:rPr lang="it-IT" sz="1200" b="1">
              <a:solidFill>
                <a:schemeClr val="tx1"/>
              </a:solidFill>
              <a:latin typeface="Barlow Light" charset="0"/>
            </a:rPr>
            <a:t>Selezione degli obiettivi</a:t>
          </a:r>
          <a:endParaRPr lang="it-IT" sz="1200" b="1" dirty="0">
            <a:solidFill>
              <a:schemeClr val="tx1"/>
            </a:solidFill>
            <a:latin typeface="Barlow Light" charset="0"/>
          </a:endParaRPr>
        </a:p>
      </dgm:t>
    </dgm:pt>
    <dgm:pt modelId="{60CC43B0-3454-4035-B6DD-5E00D98068E0}" type="parTrans" cxnId="{F91C966A-0B52-43EB-96BC-786603A7487C}">
      <dgm:prSet/>
      <dgm:spPr/>
      <dgm:t>
        <a:bodyPr/>
        <a:lstStyle/>
        <a:p>
          <a:endParaRPr lang="it-IT">
            <a:solidFill>
              <a:schemeClr val="tx1"/>
            </a:solidFill>
          </a:endParaRPr>
        </a:p>
      </dgm:t>
    </dgm:pt>
    <dgm:pt modelId="{8793769D-3B6B-4073-9834-ECA6C3207C09}" type="sibTrans" cxnId="{F91C966A-0B52-43EB-96BC-786603A7487C}">
      <dgm:prSet/>
      <dgm:spPr/>
      <dgm:t>
        <a:bodyPr/>
        <a:lstStyle/>
        <a:p>
          <a:endParaRPr lang="it-IT">
            <a:solidFill>
              <a:schemeClr val="tx1"/>
            </a:solidFill>
          </a:endParaRPr>
        </a:p>
      </dgm:t>
    </dgm:pt>
    <dgm:pt modelId="{B61D523F-1D0B-4EBA-90BD-C44A56EED7E5}">
      <dgm:prSet phldrT="[Testo]" custT="1"/>
      <dgm:spPr/>
      <dgm:t>
        <a:bodyPr/>
        <a:lstStyle/>
        <a:p>
          <a:r>
            <a:rPr lang="it-IT" sz="1200" b="1">
              <a:solidFill>
                <a:schemeClr val="tx1"/>
              </a:solidFill>
              <a:latin typeface="Barlow Light" charset="0"/>
            </a:rPr>
            <a:t>Pianificazione e realizzazione dell’attività </a:t>
          </a:r>
          <a:endParaRPr lang="it-IT" sz="1200" b="1" dirty="0">
            <a:solidFill>
              <a:schemeClr val="tx1"/>
            </a:solidFill>
            <a:latin typeface="Barlow Light" charset="0"/>
          </a:endParaRPr>
        </a:p>
      </dgm:t>
    </dgm:pt>
    <dgm:pt modelId="{43AC9513-044A-46CE-ABB4-AD1AB13BA916}" type="parTrans" cxnId="{0551C436-9975-4FC1-9009-4214AB1BD21F}">
      <dgm:prSet/>
      <dgm:spPr/>
      <dgm:t>
        <a:bodyPr/>
        <a:lstStyle/>
        <a:p>
          <a:endParaRPr lang="it-IT">
            <a:solidFill>
              <a:schemeClr val="tx1"/>
            </a:solidFill>
          </a:endParaRPr>
        </a:p>
      </dgm:t>
    </dgm:pt>
    <dgm:pt modelId="{82EDAE5E-6E23-4000-B42D-B3D67731CEF0}" type="sibTrans" cxnId="{0551C436-9975-4FC1-9009-4214AB1BD21F}">
      <dgm:prSet/>
      <dgm:spPr/>
      <dgm:t>
        <a:bodyPr/>
        <a:lstStyle/>
        <a:p>
          <a:endParaRPr lang="it-IT">
            <a:solidFill>
              <a:schemeClr val="tx1"/>
            </a:solidFill>
          </a:endParaRPr>
        </a:p>
      </dgm:t>
    </dgm:pt>
    <dgm:pt modelId="{5F7D773D-5DAD-4F86-AAF0-7978BB5A7E58}">
      <dgm:prSet phldrT="[Testo]" custT="1"/>
      <dgm:spPr/>
      <dgm:t>
        <a:bodyPr/>
        <a:lstStyle/>
        <a:p>
          <a:pPr>
            <a:lnSpc>
              <a:spcPct val="90000"/>
            </a:lnSpc>
            <a:spcAft>
              <a:spcPct val="35000"/>
            </a:spcAft>
          </a:pPr>
          <a:endParaRPr lang="it-IT" sz="1600" b="1">
            <a:solidFill>
              <a:schemeClr val="tx1"/>
            </a:solidFill>
            <a:latin typeface="Barlow Light" charset="0"/>
          </a:endParaRPr>
        </a:p>
        <a:p>
          <a:pPr>
            <a:lnSpc>
              <a:spcPct val="90000"/>
            </a:lnSpc>
            <a:spcAft>
              <a:spcPct val="35000"/>
            </a:spcAft>
          </a:pPr>
          <a:r>
            <a:rPr lang="it-IT" sz="1200" b="1">
              <a:solidFill>
                <a:schemeClr val="tx1"/>
              </a:solidFill>
              <a:latin typeface="Barlow Light" charset="0"/>
            </a:rPr>
            <a:t>Valutazione</a:t>
          </a:r>
        </a:p>
        <a:p>
          <a:pPr>
            <a:lnSpc>
              <a:spcPct val="90000"/>
            </a:lnSpc>
            <a:spcAft>
              <a:spcPct val="35000"/>
            </a:spcAft>
          </a:pPr>
          <a:r>
            <a:rPr lang="it-IT" sz="1000">
              <a:solidFill>
                <a:schemeClr val="tx1"/>
              </a:solidFill>
              <a:latin typeface="Barlow Light" charset="0"/>
            </a:rPr>
            <a:t>Diagnostica</a:t>
          </a:r>
        </a:p>
        <a:p>
          <a:pPr>
            <a:lnSpc>
              <a:spcPct val="90000"/>
            </a:lnSpc>
            <a:spcAft>
              <a:spcPct val="35000"/>
            </a:spcAft>
          </a:pPr>
          <a:r>
            <a:rPr lang="it-IT" sz="1000">
              <a:solidFill>
                <a:schemeClr val="tx1"/>
              </a:solidFill>
              <a:latin typeface="Barlow Light" charset="0"/>
            </a:rPr>
            <a:t>Formativa </a:t>
          </a:r>
        </a:p>
        <a:p>
          <a:pPr>
            <a:lnSpc>
              <a:spcPct val="90000"/>
            </a:lnSpc>
            <a:spcAft>
              <a:spcPct val="35000"/>
            </a:spcAft>
          </a:pPr>
          <a:r>
            <a:rPr lang="it-IT" sz="1000">
              <a:solidFill>
                <a:schemeClr val="tx1"/>
              </a:solidFill>
              <a:latin typeface="Barlow Light" charset="0"/>
            </a:rPr>
            <a:t>Sommativa </a:t>
          </a:r>
          <a:endParaRPr lang="it-IT" sz="1000" b="1">
            <a:solidFill>
              <a:schemeClr val="tx1"/>
            </a:solidFill>
            <a:latin typeface="Barlow Light" charset="0"/>
          </a:endParaRPr>
        </a:p>
        <a:p>
          <a:pPr>
            <a:lnSpc>
              <a:spcPct val="100000"/>
            </a:lnSpc>
            <a:spcAft>
              <a:spcPts val="0"/>
            </a:spcAft>
          </a:pPr>
          <a:endParaRPr lang="it-IT" sz="1800" b="1" dirty="0">
            <a:solidFill>
              <a:schemeClr val="tx1"/>
            </a:solidFill>
            <a:latin typeface="Barlow Light" charset="0"/>
          </a:endParaRPr>
        </a:p>
      </dgm:t>
    </dgm:pt>
    <dgm:pt modelId="{FD9E3CFA-1B34-4763-A8E1-73ECD8BA649A}" type="parTrans" cxnId="{15F9E2EF-7322-40FE-9471-38946CF21A6F}">
      <dgm:prSet/>
      <dgm:spPr/>
      <dgm:t>
        <a:bodyPr/>
        <a:lstStyle/>
        <a:p>
          <a:endParaRPr lang="it-IT">
            <a:solidFill>
              <a:schemeClr val="tx1"/>
            </a:solidFill>
          </a:endParaRPr>
        </a:p>
      </dgm:t>
    </dgm:pt>
    <dgm:pt modelId="{82958A06-9056-438E-9183-08396CF80753}" type="sibTrans" cxnId="{15F9E2EF-7322-40FE-9471-38946CF21A6F}">
      <dgm:prSet/>
      <dgm:spPr/>
      <dgm:t>
        <a:bodyPr/>
        <a:lstStyle/>
        <a:p>
          <a:endParaRPr lang="it-IT">
            <a:solidFill>
              <a:schemeClr val="tx1"/>
            </a:solidFill>
          </a:endParaRPr>
        </a:p>
      </dgm:t>
    </dgm:pt>
    <dgm:pt modelId="{161078E1-2C28-4CEA-A235-79F601874638}" type="pres">
      <dgm:prSet presAssocID="{62F4D7BF-0312-4C4D-B015-D9E99EF97044}" presName="cycle" presStyleCnt="0">
        <dgm:presLayoutVars>
          <dgm:dir/>
          <dgm:resizeHandles val="exact"/>
        </dgm:presLayoutVars>
      </dgm:prSet>
      <dgm:spPr/>
    </dgm:pt>
    <dgm:pt modelId="{C8101F06-F00F-4EC5-9A89-A846A43A8F6F}" type="pres">
      <dgm:prSet presAssocID="{85805E4F-92F8-41F3-A21F-AF187A645A74}" presName="node" presStyleLbl="node1" presStyleIdx="0" presStyleCnt="4" custScaleX="109777" custRadScaleRad="94409" custRadScaleInc="2669">
        <dgm:presLayoutVars>
          <dgm:bulletEnabled val="1"/>
        </dgm:presLayoutVars>
      </dgm:prSet>
      <dgm:spPr/>
    </dgm:pt>
    <dgm:pt modelId="{CB4FE7E5-D5CB-4B98-BD0C-35ACBC252D4D}" type="pres">
      <dgm:prSet presAssocID="{85805E4F-92F8-41F3-A21F-AF187A645A74}" presName="spNode" presStyleCnt="0"/>
      <dgm:spPr/>
    </dgm:pt>
    <dgm:pt modelId="{9130728D-09A9-4D11-BB93-EB9856FF9350}" type="pres">
      <dgm:prSet presAssocID="{EBBD70D4-7853-4B77-9D54-FFC54DD70746}" presName="sibTrans" presStyleLbl="sibTrans1D1" presStyleIdx="0" presStyleCnt="4"/>
      <dgm:spPr/>
    </dgm:pt>
    <dgm:pt modelId="{0A3451CA-4DB4-4B6E-AA77-FFB6D12E9724}" type="pres">
      <dgm:prSet presAssocID="{27B418E2-C40D-4E7E-95B8-BC0FC232E63B}" presName="node" presStyleLbl="node1" presStyleIdx="1" presStyleCnt="4" custScaleX="115776" custScaleY="139862">
        <dgm:presLayoutVars>
          <dgm:bulletEnabled val="1"/>
        </dgm:presLayoutVars>
      </dgm:prSet>
      <dgm:spPr/>
    </dgm:pt>
    <dgm:pt modelId="{6428DEC6-8D75-49FD-A19B-FA9E1A92855E}" type="pres">
      <dgm:prSet presAssocID="{27B418E2-C40D-4E7E-95B8-BC0FC232E63B}" presName="spNode" presStyleCnt="0"/>
      <dgm:spPr/>
    </dgm:pt>
    <dgm:pt modelId="{DEC9ABB9-67D7-42CA-9820-9DA6F321C042}" type="pres">
      <dgm:prSet presAssocID="{8793769D-3B6B-4073-9834-ECA6C3207C09}" presName="sibTrans" presStyleLbl="sibTrans1D1" presStyleIdx="1" presStyleCnt="4"/>
      <dgm:spPr/>
    </dgm:pt>
    <dgm:pt modelId="{9A9A59A0-DF7D-45BE-B20C-0E6D58788467}" type="pres">
      <dgm:prSet presAssocID="{B61D523F-1D0B-4EBA-90BD-C44A56EED7E5}" presName="node" presStyleLbl="node1" presStyleIdx="2" presStyleCnt="4" custScaleX="146075" custRadScaleRad="99377" custRadScaleInc="-2722">
        <dgm:presLayoutVars>
          <dgm:bulletEnabled val="1"/>
        </dgm:presLayoutVars>
      </dgm:prSet>
      <dgm:spPr/>
    </dgm:pt>
    <dgm:pt modelId="{956AB5CA-6F8A-43A4-BD36-187EAD8FDA7B}" type="pres">
      <dgm:prSet presAssocID="{B61D523F-1D0B-4EBA-90BD-C44A56EED7E5}" presName="spNode" presStyleCnt="0"/>
      <dgm:spPr/>
    </dgm:pt>
    <dgm:pt modelId="{B4618193-5459-4927-B420-60169162D5F3}" type="pres">
      <dgm:prSet presAssocID="{82EDAE5E-6E23-4000-B42D-B3D67731CEF0}" presName="sibTrans" presStyleLbl="sibTrans1D1" presStyleIdx="2" presStyleCnt="4"/>
      <dgm:spPr/>
    </dgm:pt>
    <dgm:pt modelId="{96D6134D-D84C-4ABE-8338-F392D6C67C96}" type="pres">
      <dgm:prSet presAssocID="{5F7D773D-5DAD-4F86-AAF0-7978BB5A7E58}" presName="node" presStyleLbl="node1" presStyleIdx="3" presStyleCnt="4" custScaleX="122083" custScaleY="139862">
        <dgm:presLayoutVars>
          <dgm:bulletEnabled val="1"/>
        </dgm:presLayoutVars>
      </dgm:prSet>
      <dgm:spPr/>
    </dgm:pt>
    <dgm:pt modelId="{9F647131-0865-4A29-A4BC-BFFCBE450DF5}" type="pres">
      <dgm:prSet presAssocID="{5F7D773D-5DAD-4F86-AAF0-7978BB5A7E58}" presName="spNode" presStyleCnt="0"/>
      <dgm:spPr/>
    </dgm:pt>
    <dgm:pt modelId="{53F9387D-F6B2-4ECE-8867-19B9ACE86544}" type="pres">
      <dgm:prSet presAssocID="{82958A06-9056-438E-9183-08396CF80753}" presName="sibTrans" presStyleLbl="sibTrans1D1" presStyleIdx="3" presStyleCnt="4"/>
      <dgm:spPr/>
    </dgm:pt>
  </dgm:ptLst>
  <dgm:cxnLst>
    <dgm:cxn modelId="{1E0D8E28-1914-4365-8232-28C534A03292}" type="presOf" srcId="{EBBD70D4-7853-4B77-9D54-FFC54DD70746}" destId="{9130728D-09A9-4D11-BB93-EB9856FF9350}" srcOrd="0" destOrd="0" presId="urn:microsoft.com/office/officeart/2005/8/layout/cycle5"/>
    <dgm:cxn modelId="{8348392A-8682-4647-8247-6E90BCCD5969}" type="presOf" srcId="{82958A06-9056-438E-9183-08396CF80753}" destId="{53F9387D-F6B2-4ECE-8867-19B9ACE86544}" srcOrd="0" destOrd="0" presId="urn:microsoft.com/office/officeart/2005/8/layout/cycle5"/>
    <dgm:cxn modelId="{B4B8002B-DC2C-430F-9533-7A5C44AD3DE3}" srcId="{62F4D7BF-0312-4C4D-B015-D9E99EF97044}" destId="{85805E4F-92F8-41F3-A21F-AF187A645A74}" srcOrd="0" destOrd="0" parTransId="{5BB5BD4E-7E41-4351-9DF8-4EA3CC230FEE}" sibTransId="{EBBD70D4-7853-4B77-9D54-FFC54DD70746}"/>
    <dgm:cxn modelId="{133ECE2D-3717-42AC-89FB-D50727B3827A}" type="presOf" srcId="{82EDAE5E-6E23-4000-B42D-B3D67731CEF0}" destId="{B4618193-5459-4927-B420-60169162D5F3}" srcOrd="0" destOrd="0" presId="urn:microsoft.com/office/officeart/2005/8/layout/cycle5"/>
    <dgm:cxn modelId="{0551C436-9975-4FC1-9009-4214AB1BD21F}" srcId="{62F4D7BF-0312-4C4D-B015-D9E99EF97044}" destId="{B61D523F-1D0B-4EBA-90BD-C44A56EED7E5}" srcOrd="2" destOrd="0" parTransId="{43AC9513-044A-46CE-ABB4-AD1AB13BA916}" sibTransId="{82EDAE5E-6E23-4000-B42D-B3D67731CEF0}"/>
    <dgm:cxn modelId="{86E6273C-FC9B-4CD9-9A5D-2ADA346EC185}" type="presOf" srcId="{5F7D773D-5DAD-4F86-AAF0-7978BB5A7E58}" destId="{96D6134D-D84C-4ABE-8338-F392D6C67C96}" srcOrd="0" destOrd="0" presId="urn:microsoft.com/office/officeart/2005/8/layout/cycle5"/>
    <dgm:cxn modelId="{F91C966A-0B52-43EB-96BC-786603A7487C}" srcId="{62F4D7BF-0312-4C4D-B015-D9E99EF97044}" destId="{27B418E2-C40D-4E7E-95B8-BC0FC232E63B}" srcOrd="1" destOrd="0" parTransId="{60CC43B0-3454-4035-B6DD-5E00D98068E0}" sibTransId="{8793769D-3B6B-4073-9834-ECA6C3207C09}"/>
    <dgm:cxn modelId="{A1DD4F50-D24B-4831-AE69-F9F8FA43272E}" type="presOf" srcId="{B61D523F-1D0B-4EBA-90BD-C44A56EED7E5}" destId="{9A9A59A0-DF7D-45BE-B20C-0E6D58788467}" srcOrd="0" destOrd="0" presId="urn:microsoft.com/office/officeart/2005/8/layout/cycle5"/>
    <dgm:cxn modelId="{24FD298E-C497-431D-810C-CF3046CC6E4A}" type="presOf" srcId="{85805E4F-92F8-41F3-A21F-AF187A645A74}" destId="{C8101F06-F00F-4EC5-9A89-A846A43A8F6F}" srcOrd="0" destOrd="0" presId="urn:microsoft.com/office/officeart/2005/8/layout/cycle5"/>
    <dgm:cxn modelId="{BEF237B5-5E9E-44CC-A18B-8FC0D8FD2A36}" type="presOf" srcId="{27B418E2-C40D-4E7E-95B8-BC0FC232E63B}" destId="{0A3451CA-4DB4-4B6E-AA77-FFB6D12E9724}" srcOrd="0" destOrd="0" presId="urn:microsoft.com/office/officeart/2005/8/layout/cycle5"/>
    <dgm:cxn modelId="{8BF646D2-6B96-4240-A9F8-9B67B589A88A}" type="presOf" srcId="{62F4D7BF-0312-4C4D-B015-D9E99EF97044}" destId="{161078E1-2C28-4CEA-A235-79F601874638}" srcOrd="0" destOrd="0" presId="urn:microsoft.com/office/officeart/2005/8/layout/cycle5"/>
    <dgm:cxn modelId="{15F9E2EF-7322-40FE-9471-38946CF21A6F}" srcId="{62F4D7BF-0312-4C4D-B015-D9E99EF97044}" destId="{5F7D773D-5DAD-4F86-AAF0-7978BB5A7E58}" srcOrd="3" destOrd="0" parTransId="{FD9E3CFA-1B34-4763-A8E1-73ECD8BA649A}" sibTransId="{82958A06-9056-438E-9183-08396CF80753}"/>
    <dgm:cxn modelId="{0BFEB6FD-13D1-4655-8737-8E8C70ECB4F8}" type="presOf" srcId="{8793769D-3B6B-4073-9834-ECA6C3207C09}" destId="{DEC9ABB9-67D7-42CA-9820-9DA6F321C042}" srcOrd="0" destOrd="0" presId="urn:microsoft.com/office/officeart/2005/8/layout/cycle5"/>
    <dgm:cxn modelId="{D8FDF98D-865A-425C-8E8E-5C62CB747198}" type="presParOf" srcId="{161078E1-2C28-4CEA-A235-79F601874638}" destId="{C8101F06-F00F-4EC5-9A89-A846A43A8F6F}" srcOrd="0" destOrd="0" presId="urn:microsoft.com/office/officeart/2005/8/layout/cycle5"/>
    <dgm:cxn modelId="{EE4429E7-4A88-4EC7-BCF9-865E8346264A}" type="presParOf" srcId="{161078E1-2C28-4CEA-A235-79F601874638}" destId="{CB4FE7E5-D5CB-4B98-BD0C-35ACBC252D4D}" srcOrd="1" destOrd="0" presId="urn:microsoft.com/office/officeart/2005/8/layout/cycle5"/>
    <dgm:cxn modelId="{461D12CC-B31C-48B1-AA51-3389FCF9BB80}" type="presParOf" srcId="{161078E1-2C28-4CEA-A235-79F601874638}" destId="{9130728D-09A9-4D11-BB93-EB9856FF9350}" srcOrd="2" destOrd="0" presId="urn:microsoft.com/office/officeart/2005/8/layout/cycle5"/>
    <dgm:cxn modelId="{4B790C8F-ECB7-4518-9576-957DFC582F56}" type="presParOf" srcId="{161078E1-2C28-4CEA-A235-79F601874638}" destId="{0A3451CA-4DB4-4B6E-AA77-FFB6D12E9724}" srcOrd="3" destOrd="0" presId="urn:microsoft.com/office/officeart/2005/8/layout/cycle5"/>
    <dgm:cxn modelId="{645D3E89-FB4C-49A4-8DBE-F79D51A06EE8}" type="presParOf" srcId="{161078E1-2C28-4CEA-A235-79F601874638}" destId="{6428DEC6-8D75-49FD-A19B-FA9E1A92855E}" srcOrd="4" destOrd="0" presId="urn:microsoft.com/office/officeart/2005/8/layout/cycle5"/>
    <dgm:cxn modelId="{2AC7B7B0-5FA1-47CF-B3E2-E3DD6C0816AB}" type="presParOf" srcId="{161078E1-2C28-4CEA-A235-79F601874638}" destId="{DEC9ABB9-67D7-42CA-9820-9DA6F321C042}" srcOrd="5" destOrd="0" presId="urn:microsoft.com/office/officeart/2005/8/layout/cycle5"/>
    <dgm:cxn modelId="{E6759A02-2A88-49F3-B261-8F0884924F97}" type="presParOf" srcId="{161078E1-2C28-4CEA-A235-79F601874638}" destId="{9A9A59A0-DF7D-45BE-B20C-0E6D58788467}" srcOrd="6" destOrd="0" presId="urn:microsoft.com/office/officeart/2005/8/layout/cycle5"/>
    <dgm:cxn modelId="{6999EB04-4A0E-4444-9D49-7125CB8DC98D}" type="presParOf" srcId="{161078E1-2C28-4CEA-A235-79F601874638}" destId="{956AB5CA-6F8A-43A4-BD36-187EAD8FDA7B}" srcOrd="7" destOrd="0" presId="urn:microsoft.com/office/officeart/2005/8/layout/cycle5"/>
    <dgm:cxn modelId="{FF1FCF88-C452-43C8-A68E-F2B7D43A8D7B}" type="presParOf" srcId="{161078E1-2C28-4CEA-A235-79F601874638}" destId="{B4618193-5459-4927-B420-60169162D5F3}" srcOrd="8" destOrd="0" presId="urn:microsoft.com/office/officeart/2005/8/layout/cycle5"/>
    <dgm:cxn modelId="{4BD5E1BB-6637-434F-B5FF-9450E1E88E36}" type="presParOf" srcId="{161078E1-2C28-4CEA-A235-79F601874638}" destId="{96D6134D-D84C-4ABE-8338-F392D6C67C96}" srcOrd="9" destOrd="0" presId="urn:microsoft.com/office/officeart/2005/8/layout/cycle5"/>
    <dgm:cxn modelId="{BF6E9DC2-C9D2-4048-B32B-CA7DDA5142BF}" type="presParOf" srcId="{161078E1-2C28-4CEA-A235-79F601874638}" destId="{9F647131-0865-4A29-A4BC-BFFCBE450DF5}" srcOrd="10" destOrd="0" presId="urn:microsoft.com/office/officeart/2005/8/layout/cycle5"/>
    <dgm:cxn modelId="{4CAA9CF2-B1F0-49CE-A4F3-2FC16F865156}" type="presParOf" srcId="{161078E1-2C28-4CEA-A235-79F601874638}" destId="{53F9387D-F6B2-4ECE-8867-19B9ACE86544}"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C9E1C-29C4-42E3-8A09-7A07C803779F}">
      <dsp:nvSpPr>
        <dsp:cNvPr id="0" name=""/>
        <dsp:cNvSpPr/>
      </dsp:nvSpPr>
      <dsp:spPr>
        <a:xfrm>
          <a:off x="590418" y="4001"/>
          <a:ext cx="1790441" cy="13365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it-IT" sz="1200" kern="1200" dirty="0"/>
            <a:t>Indicare l’argomento centrale</a:t>
          </a:r>
        </a:p>
      </dsp:txBody>
      <dsp:txXfrm>
        <a:off x="621734" y="35317"/>
        <a:ext cx="1727809" cy="1305210"/>
      </dsp:txXfrm>
    </dsp:sp>
    <dsp:sp modelId="{E442FB9D-74DA-4924-B8DC-058B7AF050F2}">
      <dsp:nvSpPr>
        <dsp:cNvPr id="0" name=""/>
        <dsp:cNvSpPr/>
      </dsp:nvSpPr>
      <dsp:spPr>
        <a:xfrm>
          <a:off x="590418" y="1340528"/>
          <a:ext cx="1790441" cy="57470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it-IT" sz="1400" b="0" kern="1200" dirty="0"/>
            <a:t>Titolo</a:t>
          </a:r>
        </a:p>
      </dsp:txBody>
      <dsp:txXfrm>
        <a:off x="590418" y="1340528"/>
        <a:ext cx="1260873" cy="574706"/>
      </dsp:txXfrm>
    </dsp:sp>
    <dsp:sp modelId="{1496456D-23A1-4F57-B909-53EDA9897537}">
      <dsp:nvSpPr>
        <dsp:cNvPr id="0" name=""/>
        <dsp:cNvSpPr/>
      </dsp:nvSpPr>
      <dsp:spPr>
        <a:xfrm>
          <a:off x="1901941" y="1431815"/>
          <a:ext cx="626654" cy="62665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895DF9-7666-4175-A3DB-94D7A1D0088C}">
      <dsp:nvSpPr>
        <dsp:cNvPr id="0" name=""/>
        <dsp:cNvSpPr/>
      </dsp:nvSpPr>
      <dsp:spPr>
        <a:xfrm>
          <a:off x="2683845" y="4001"/>
          <a:ext cx="1790441" cy="13365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it-IT" sz="1200" b="0" i="0" kern="1200" dirty="0"/>
            <a:t>Destinatari e caratteristiche della classe</a:t>
          </a:r>
          <a:endParaRPr lang="it-IT" sz="1200" b="0" kern="1200" dirty="0"/>
        </a:p>
      </dsp:txBody>
      <dsp:txXfrm>
        <a:off x="2715161" y="35317"/>
        <a:ext cx="1727809" cy="1305210"/>
      </dsp:txXfrm>
    </dsp:sp>
    <dsp:sp modelId="{61B7162B-80FC-456F-A749-C5BE71C886BC}">
      <dsp:nvSpPr>
        <dsp:cNvPr id="0" name=""/>
        <dsp:cNvSpPr/>
      </dsp:nvSpPr>
      <dsp:spPr>
        <a:xfrm>
          <a:off x="2683845" y="1340528"/>
          <a:ext cx="1790441" cy="57470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it-IT" sz="1400" b="0" kern="1200" dirty="0"/>
            <a:t>Contesto</a:t>
          </a:r>
        </a:p>
      </dsp:txBody>
      <dsp:txXfrm>
        <a:off x="2683845" y="1340528"/>
        <a:ext cx="1260873" cy="574706"/>
      </dsp:txXfrm>
    </dsp:sp>
    <dsp:sp modelId="{DA08DEF9-8FDF-4588-9F6E-840796FB621E}">
      <dsp:nvSpPr>
        <dsp:cNvPr id="0" name=""/>
        <dsp:cNvSpPr/>
      </dsp:nvSpPr>
      <dsp:spPr>
        <a:xfrm>
          <a:off x="3995368" y="1431815"/>
          <a:ext cx="626654" cy="62665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48D511-8A36-4196-9E9C-EDFDE82488BB}">
      <dsp:nvSpPr>
        <dsp:cNvPr id="0" name=""/>
        <dsp:cNvSpPr/>
      </dsp:nvSpPr>
      <dsp:spPr>
        <a:xfrm>
          <a:off x="4777272" y="4001"/>
          <a:ext cx="1790441" cy="13365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it-IT" sz="1200" kern="1200" dirty="0"/>
            <a:t>Prerequisiti</a:t>
          </a:r>
        </a:p>
        <a:p>
          <a:pPr marL="114300" lvl="1" indent="-114300" algn="l" defTabSz="533400">
            <a:lnSpc>
              <a:spcPct val="90000"/>
            </a:lnSpc>
            <a:spcBef>
              <a:spcPct val="0"/>
            </a:spcBef>
            <a:spcAft>
              <a:spcPct val="15000"/>
            </a:spcAft>
            <a:buChar char="•"/>
          </a:pPr>
          <a:r>
            <a:rPr lang="it-IT" sz="1200" kern="1200" dirty="0"/>
            <a:t>Obiettivi formativi</a:t>
          </a:r>
        </a:p>
        <a:p>
          <a:pPr marL="114300" lvl="1" indent="-114300" algn="l" defTabSz="533400">
            <a:lnSpc>
              <a:spcPct val="90000"/>
            </a:lnSpc>
            <a:spcBef>
              <a:spcPct val="0"/>
            </a:spcBef>
            <a:spcAft>
              <a:spcPct val="15000"/>
            </a:spcAft>
            <a:buChar char="•"/>
          </a:pPr>
          <a:r>
            <a:rPr lang="it-IT" sz="1200" kern="1200" dirty="0"/>
            <a:t>Obiettivi di apprendimento</a:t>
          </a:r>
        </a:p>
        <a:p>
          <a:pPr marL="114300" lvl="1" indent="-114300" algn="l" defTabSz="533400">
            <a:lnSpc>
              <a:spcPct val="90000"/>
            </a:lnSpc>
            <a:spcBef>
              <a:spcPct val="0"/>
            </a:spcBef>
            <a:spcAft>
              <a:spcPct val="15000"/>
            </a:spcAft>
            <a:buChar char="•"/>
          </a:pPr>
          <a:r>
            <a:rPr lang="it-IT" sz="1200" kern="1200" dirty="0"/>
            <a:t>Competenze chiave di cittadinanza</a:t>
          </a:r>
        </a:p>
      </dsp:txBody>
      <dsp:txXfrm>
        <a:off x="4808588" y="35317"/>
        <a:ext cx="1727809" cy="1305210"/>
      </dsp:txXfrm>
    </dsp:sp>
    <dsp:sp modelId="{41569786-004D-43E0-8F20-29A74DE6FE2F}">
      <dsp:nvSpPr>
        <dsp:cNvPr id="0" name=""/>
        <dsp:cNvSpPr/>
      </dsp:nvSpPr>
      <dsp:spPr>
        <a:xfrm>
          <a:off x="4777272" y="1340528"/>
          <a:ext cx="1790441" cy="57470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it-IT" sz="1400" b="0" kern="1200" dirty="0"/>
            <a:t>Scelte contenutistiche</a:t>
          </a:r>
        </a:p>
      </dsp:txBody>
      <dsp:txXfrm>
        <a:off x="4777272" y="1340528"/>
        <a:ext cx="1260873" cy="574706"/>
      </dsp:txXfrm>
    </dsp:sp>
    <dsp:sp modelId="{1D0CA2DA-DF48-4FDD-A5B6-976666F8B976}">
      <dsp:nvSpPr>
        <dsp:cNvPr id="0" name=""/>
        <dsp:cNvSpPr/>
      </dsp:nvSpPr>
      <dsp:spPr>
        <a:xfrm>
          <a:off x="6088794" y="1431815"/>
          <a:ext cx="626654" cy="62665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1B6CA2-0459-4009-89BA-982E76CBB467}">
      <dsp:nvSpPr>
        <dsp:cNvPr id="0" name=""/>
        <dsp:cNvSpPr/>
      </dsp:nvSpPr>
      <dsp:spPr>
        <a:xfrm>
          <a:off x="1637132" y="2368838"/>
          <a:ext cx="1790441" cy="13365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it-IT" sz="1200" kern="1200" dirty="0"/>
            <a:t>Contenuti disciplinari</a:t>
          </a:r>
        </a:p>
        <a:p>
          <a:pPr marL="114300" lvl="1" indent="-114300" algn="l" defTabSz="533400">
            <a:lnSpc>
              <a:spcPct val="90000"/>
            </a:lnSpc>
            <a:spcBef>
              <a:spcPct val="0"/>
            </a:spcBef>
            <a:spcAft>
              <a:spcPct val="15000"/>
            </a:spcAft>
            <a:buChar char="•"/>
          </a:pPr>
          <a:r>
            <a:rPr lang="it-IT" sz="1200" kern="1200" dirty="0"/>
            <a:t>Metodologie</a:t>
          </a:r>
        </a:p>
        <a:p>
          <a:pPr marL="114300" lvl="1" indent="-114300" algn="l" defTabSz="533400">
            <a:lnSpc>
              <a:spcPct val="90000"/>
            </a:lnSpc>
            <a:spcBef>
              <a:spcPct val="0"/>
            </a:spcBef>
            <a:spcAft>
              <a:spcPct val="15000"/>
            </a:spcAft>
            <a:buChar char="•"/>
          </a:pPr>
          <a:r>
            <a:rPr lang="it-IT" sz="1200" kern="1200" dirty="0"/>
            <a:t>Tempi</a:t>
          </a:r>
        </a:p>
        <a:p>
          <a:pPr marL="114300" lvl="1" indent="-114300" algn="l" defTabSz="533400">
            <a:lnSpc>
              <a:spcPct val="90000"/>
            </a:lnSpc>
            <a:spcBef>
              <a:spcPct val="0"/>
            </a:spcBef>
            <a:spcAft>
              <a:spcPct val="15000"/>
            </a:spcAft>
            <a:buChar char="•"/>
          </a:pPr>
          <a:r>
            <a:rPr lang="it-IT" sz="1200" kern="1200" dirty="0"/>
            <a:t>Azioni</a:t>
          </a:r>
        </a:p>
        <a:p>
          <a:pPr marL="114300" lvl="1" indent="-114300" algn="l" defTabSz="533400">
            <a:lnSpc>
              <a:spcPct val="90000"/>
            </a:lnSpc>
            <a:spcBef>
              <a:spcPct val="0"/>
            </a:spcBef>
            <a:spcAft>
              <a:spcPct val="15000"/>
            </a:spcAft>
            <a:buChar char="•"/>
          </a:pPr>
          <a:r>
            <a:rPr lang="it-IT" sz="1200" kern="1200" dirty="0"/>
            <a:t>Prodotto finale</a:t>
          </a:r>
        </a:p>
      </dsp:txBody>
      <dsp:txXfrm>
        <a:off x="1668448" y="2400154"/>
        <a:ext cx="1727809" cy="1305210"/>
      </dsp:txXfrm>
    </dsp:sp>
    <dsp:sp modelId="{0B86A48D-2D54-43B0-ADB3-D6045B258623}">
      <dsp:nvSpPr>
        <dsp:cNvPr id="0" name=""/>
        <dsp:cNvSpPr/>
      </dsp:nvSpPr>
      <dsp:spPr>
        <a:xfrm>
          <a:off x="1637132" y="3705364"/>
          <a:ext cx="1790441" cy="57470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it-IT" sz="1400" b="0" kern="1200" dirty="0"/>
            <a:t>Scelte didattiche e metodologiche</a:t>
          </a:r>
        </a:p>
      </dsp:txBody>
      <dsp:txXfrm>
        <a:off x="1637132" y="3705364"/>
        <a:ext cx="1260873" cy="574706"/>
      </dsp:txXfrm>
    </dsp:sp>
    <dsp:sp modelId="{A764BCEA-2F56-445B-891C-BA292CA50E12}">
      <dsp:nvSpPr>
        <dsp:cNvPr id="0" name=""/>
        <dsp:cNvSpPr/>
      </dsp:nvSpPr>
      <dsp:spPr>
        <a:xfrm>
          <a:off x="2948654" y="3796651"/>
          <a:ext cx="626654" cy="62665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EEF5EB-32EE-4190-9D9A-7B5830F2D7A1}">
      <dsp:nvSpPr>
        <dsp:cNvPr id="0" name=""/>
        <dsp:cNvSpPr/>
      </dsp:nvSpPr>
      <dsp:spPr>
        <a:xfrm>
          <a:off x="3730558" y="2368838"/>
          <a:ext cx="1790441" cy="1336526"/>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it-IT" sz="1200" kern="1200" dirty="0"/>
            <a:t>Verifica</a:t>
          </a:r>
        </a:p>
        <a:p>
          <a:pPr marL="114300" lvl="1" indent="-114300" algn="l" defTabSz="533400">
            <a:lnSpc>
              <a:spcPct val="90000"/>
            </a:lnSpc>
            <a:spcBef>
              <a:spcPct val="0"/>
            </a:spcBef>
            <a:spcAft>
              <a:spcPct val="15000"/>
            </a:spcAft>
            <a:buChar char="•"/>
          </a:pPr>
          <a:r>
            <a:rPr lang="it-IT" sz="1200" kern="1200" dirty="0"/>
            <a:t>Valutazione</a:t>
          </a:r>
        </a:p>
        <a:p>
          <a:pPr marL="114300" lvl="1" indent="-114300" algn="l" defTabSz="533400">
            <a:lnSpc>
              <a:spcPct val="90000"/>
            </a:lnSpc>
            <a:spcBef>
              <a:spcPct val="0"/>
            </a:spcBef>
            <a:spcAft>
              <a:spcPct val="15000"/>
            </a:spcAft>
            <a:buChar char="•"/>
          </a:pPr>
          <a:r>
            <a:rPr lang="it-IT" sz="1200" kern="1200" dirty="0"/>
            <a:t>Autovalutazione</a:t>
          </a:r>
        </a:p>
      </dsp:txBody>
      <dsp:txXfrm>
        <a:off x="3761874" y="2400154"/>
        <a:ext cx="1727809" cy="1305210"/>
      </dsp:txXfrm>
    </dsp:sp>
    <dsp:sp modelId="{666AAB55-7500-4FBC-81B0-22848D3A1A06}">
      <dsp:nvSpPr>
        <dsp:cNvPr id="0" name=""/>
        <dsp:cNvSpPr/>
      </dsp:nvSpPr>
      <dsp:spPr>
        <a:xfrm>
          <a:off x="3730558" y="3705364"/>
          <a:ext cx="1790441" cy="574706"/>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it-IT" sz="1400" b="0" kern="1200" dirty="0"/>
            <a:t>Verifiche e valutazioni</a:t>
          </a:r>
        </a:p>
      </dsp:txBody>
      <dsp:txXfrm>
        <a:off x="3730558" y="3705364"/>
        <a:ext cx="1260873" cy="574706"/>
      </dsp:txXfrm>
    </dsp:sp>
    <dsp:sp modelId="{75B5892C-FBFF-4DA3-80AF-FBDBAE0C7563}">
      <dsp:nvSpPr>
        <dsp:cNvPr id="0" name=""/>
        <dsp:cNvSpPr/>
      </dsp:nvSpPr>
      <dsp:spPr>
        <a:xfrm>
          <a:off x="5042081" y="3796651"/>
          <a:ext cx="626654" cy="62665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510D7-64B6-49B7-A2BB-167F5664CE91}">
      <dsp:nvSpPr>
        <dsp:cNvPr id="0" name=""/>
        <dsp:cNvSpPr/>
      </dsp:nvSpPr>
      <dsp:spPr>
        <a:xfrm>
          <a:off x="0" y="0"/>
          <a:ext cx="2322678" cy="2877933"/>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53340" rIns="17780" bIns="17780" numCol="1" spcCol="1270" anchor="t" anchorCtr="0">
          <a:noAutofit/>
        </a:bodyPr>
        <a:lstStyle/>
        <a:p>
          <a:pPr marL="0" lvl="1" indent="0" algn="l" defTabSz="622300">
            <a:lnSpc>
              <a:spcPct val="90000"/>
            </a:lnSpc>
            <a:spcBef>
              <a:spcPct val="0"/>
            </a:spcBef>
            <a:spcAft>
              <a:spcPct val="15000"/>
            </a:spcAft>
            <a:buNone/>
          </a:pPr>
          <a:r>
            <a:rPr lang="it-IT" sz="1400" kern="1200" dirty="0"/>
            <a:t>indicano il </a:t>
          </a:r>
          <a:r>
            <a:rPr lang="it-IT" sz="1400" b="1" kern="1200" dirty="0"/>
            <a:t>risultato dell’assimilazione </a:t>
          </a:r>
          <a:r>
            <a:rPr lang="it-IT" sz="1400" kern="1200" dirty="0"/>
            <a:t>di informazioni attraverso l’apprendimento. Le conoscenze sono l’insieme di </a:t>
          </a:r>
          <a:r>
            <a:rPr lang="it-IT" sz="1400" b="1" kern="1200" dirty="0"/>
            <a:t>fatti, principi, teorie e pratiche</a:t>
          </a:r>
          <a:r>
            <a:rPr lang="it-IT" sz="1400" kern="1200" dirty="0"/>
            <a:t>, relative a un settore di studio o di lavoro; le conoscenze sono descritte come teoriche e/o pratiche.</a:t>
          </a:r>
        </a:p>
      </dsp:txBody>
      <dsp:txXfrm>
        <a:off x="54423" y="54423"/>
        <a:ext cx="2213832" cy="2823510"/>
      </dsp:txXfrm>
    </dsp:sp>
    <dsp:sp modelId="{7F5F320C-7390-44CF-A081-E66F58670F02}">
      <dsp:nvSpPr>
        <dsp:cNvPr id="0" name=""/>
        <dsp:cNvSpPr/>
      </dsp:nvSpPr>
      <dsp:spPr>
        <a:xfrm>
          <a:off x="5377" y="2708852"/>
          <a:ext cx="2322678" cy="74554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it-IT" sz="2000" kern="1200" dirty="0">
              <a:solidFill>
                <a:schemeClr val="tx1"/>
              </a:solidFill>
            </a:rPr>
            <a:t>Conoscenze</a:t>
          </a:r>
        </a:p>
      </dsp:txBody>
      <dsp:txXfrm>
        <a:off x="5377" y="2708852"/>
        <a:ext cx="1635689" cy="745547"/>
      </dsp:txXfrm>
    </dsp:sp>
    <dsp:sp modelId="{7E2416A7-31A9-46C2-9862-262C4CDFD0B1}">
      <dsp:nvSpPr>
        <dsp:cNvPr id="0" name=""/>
        <dsp:cNvSpPr/>
      </dsp:nvSpPr>
      <dsp:spPr>
        <a:xfrm>
          <a:off x="1559142" y="2641462"/>
          <a:ext cx="812937" cy="812937"/>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0" t="10000" r="10000" b="10000"/>
          </a:stretch>
        </a:blip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954D6B3-A2DA-439C-8F52-F8478889C9A0}">
      <dsp:nvSpPr>
        <dsp:cNvPr id="0" name=""/>
        <dsp:cNvSpPr/>
      </dsp:nvSpPr>
      <dsp:spPr>
        <a:xfrm>
          <a:off x="2703178" y="0"/>
          <a:ext cx="2322678" cy="2877933"/>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1485810"/>
              <a:satOff val="9432"/>
              <a:lumOff val="-10884"/>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53340" rIns="17780" bIns="17780" numCol="1" spcCol="1270" anchor="t" anchorCtr="0">
          <a:noAutofit/>
        </a:bodyPr>
        <a:lstStyle/>
        <a:p>
          <a:pPr marL="0" lvl="1" indent="0" algn="l" defTabSz="622300">
            <a:lnSpc>
              <a:spcPct val="90000"/>
            </a:lnSpc>
            <a:spcBef>
              <a:spcPct val="0"/>
            </a:spcBef>
            <a:spcAft>
              <a:spcPct val="15000"/>
            </a:spcAft>
            <a:buNone/>
          </a:pPr>
          <a:r>
            <a:rPr lang="it-IT" sz="1400" kern="1200" dirty="0"/>
            <a:t>indicano le capacità di </a:t>
          </a:r>
          <a:r>
            <a:rPr lang="it-IT" sz="1400" b="1" kern="1200" dirty="0"/>
            <a:t>applicare conoscenze </a:t>
          </a:r>
          <a:r>
            <a:rPr lang="it-IT" sz="1400" kern="1200" dirty="0"/>
            <a:t>e di usare know-how per portare a termine compiti e </a:t>
          </a:r>
          <a:r>
            <a:rPr lang="it-IT" sz="1400" b="1" kern="1200" dirty="0"/>
            <a:t>risolvere problemi</a:t>
          </a:r>
          <a:r>
            <a:rPr lang="it-IT" sz="1400" kern="1200" dirty="0"/>
            <a:t>; le abilità sono descritte come </a:t>
          </a:r>
          <a:r>
            <a:rPr lang="it-IT" sz="1400" b="1" kern="1200" dirty="0"/>
            <a:t>cognitive</a:t>
          </a:r>
          <a:r>
            <a:rPr lang="it-IT" sz="1400" kern="1200" dirty="0"/>
            <a:t> (uso del pensiero logico, intuitivo e creativo) e </a:t>
          </a:r>
          <a:r>
            <a:rPr lang="it-IT" sz="1400" b="1" kern="1200" dirty="0"/>
            <a:t>pratiche</a:t>
          </a:r>
          <a:r>
            <a:rPr lang="it-IT" sz="1400" kern="1200" dirty="0"/>
            <a:t> (che implicano l’abilità manuale e l’uso di metodi, materiali, strumenti).</a:t>
          </a:r>
        </a:p>
      </dsp:txBody>
      <dsp:txXfrm>
        <a:off x="2757601" y="54423"/>
        <a:ext cx="2213832" cy="2823510"/>
      </dsp:txXfrm>
    </dsp:sp>
    <dsp:sp modelId="{1AE495B8-B6E5-4428-81CC-6AA3E424C14B}">
      <dsp:nvSpPr>
        <dsp:cNvPr id="0" name=""/>
        <dsp:cNvSpPr/>
      </dsp:nvSpPr>
      <dsp:spPr>
        <a:xfrm>
          <a:off x="2703178" y="2708852"/>
          <a:ext cx="2322678" cy="745547"/>
        </a:xfrm>
        <a:prstGeom prst="rect">
          <a:avLst/>
        </a:prstGeom>
        <a:gradFill rotWithShape="0">
          <a:gsLst>
            <a:gs pos="0">
              <a:schemeClr val="accent2">
                <a:hueOff val="1485810"/>
                <a:satOff val="9432"/>
                <a:lumOff val="-10884"/>
                <a:alphaOff val="0"/>
                <a:tint val="100000"/>
                <a:shade val="100000"/>
                <a:satMod val="130000"/>
              </a:schemeClr>
            </a:gs>
            <a:gs pos="100000">
              <a:schemeClr val="accent2">
                <a:hueOff val="1485810"/>
                <a:satOff val="9432"/>
                <a:lumOff val="-10884"/>
                <a:alphaOff val="0"/>
                <a:tint val="50000"/>
                <a:shade val="100000"/>
                <a:satMod val="350000"/>
              </a:schemeClr>
            </a:gs>
          </a:gsLst>
          <a:lin ang="16200000" scaled="0"/>
        </a:gradFill>
        <a:ln w="9525" cap="flat" cmpd="sng" algn="ctr">
          <a:solidFill>
            <a:schemeClr val="accent2">
              <a:hueOff val="1485810"/>
              <a:satOff val="9432"/>
              <a:lumOff val="-10884"/>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it-IT" sz="2000" kern="1200" dirty="0">
              <a:solidFill>
                <a:schemeClr val="tx1"/>
              </a:solidFill>
            </a:rPr>
            <a:t>Abilità</a:t>
          </a:r>
          <a:r>
            <a:rPr lang="it-IT" sz="2000" kern="1200" dirty="0"/>
            <a:t> </a:t>
          </a:r>
        </a:p>
      </dsp:txBody>
      <dsp:txXfrm>
        <a:off x="2703178" y="2708852"/>
        <a:ext cx="1635689" cy="745547"/>
      </dsp:txXfrm>
    </dsp:sp>
    <dsp:sp modelId="{DFE348F3-01C6-45E5-849E-C0A71DF9145F}">
      <dsp:nvSpPr>
        <dsp:cNvPr id="0" name=""/>
        <dsp:cNvSpPr/>
      </dsp:nvSpPr>
      <dsp:spPr>
        <a:xfrm>
          <a:off x="4274873" y="2641462"/>
          <a:ext cx="812937" cy="812937"/>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0000" t="10000" r="10000" b="10000"/>
          </a:stretch>
        </a:blipFill>
        <a:ln w="9525" cap="flat" cmpd="sng" algn="ctr">
          <a:solidFill>
            <a:schemeClr val="accent2">
              <a:tint val="40000"/>
              <a:alpha val="90000"/>
              <a:hueOff val="2015045"/>
              <a:satOff val="-12930"/>
              <a:lumOff val="-183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31DF73-D997-43E3-8585-DAF5C507D5E5}">
      <dsp:nvSpPr>
        <dsp:cNvPr id="0" name=""/>
        <dsp:cNvSpPr/>
      </dsp:nvSpPr>
      <dsp:spPr>
        <a:xfrm>
          <a:off x="5418909" y="0"/>
          <a:ext cx="2322678" cy="2877933"/>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2971620"/>
              <a:satOff val="18864"/>
              <a:lumOff val="-2176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53340" rIns="17780" bIns="17780" numCol="1" spcCol="1270" anchor="t" anchorCtr="0">
          <a:noAutofit/>
        </a:bodyPr>
        <a:lstStyle/>
        <a:p>
          <a:pPr marL="0" lvl="1" indent="0" algn="l" defTabSz="622300">
            <a:lnSpc>
              <a:spcPct val="90000"/>
            </a:lnSpc>
            <a:spcBef>
              <a:spcPct val="0"/>
            </a:spcBef>
            <a:spcAft>
              <a:spcPct val="15000"/>
            </a:spcAft>
            <a:buNone/>
          </a:pPr>
          <a:r>
            <a:rPr lang="it-IT" sz="1400" kern="1200" dirty="0"/>
            <a:t>indicano la comprovata capacità di </a:t>
          </a:r>
          <a:r>
            <a:rPr lang="it-IT" sz="1400" b="1" kern="1200" dirty="0"/>
            <a:t>usare conoscenze, abilità </a:t>
          </a:r>
          <a:r>
            <a:rPr lang="it-IT" sz="1400" kern="1200" dirty="0"/>
            <a:t>e capacità personali, sociali e metodologiche in </a:t>
          </a:r>
          <a:r>
            <a:rPr lang="it-IT" sz="1400" b="1" kern="1200" dirty="0"/>
            <a:t>situazioni</a:t>
          </a:r>
          <a:r>
            <a:rPr lang="it-IT" sz="1400" kern="1200" dirty="0"/>
            <a:t> di lavoro o di studio e nello sviluppo professionale e/o personale; </a:t>
          </a:r>
          <a:r>
            <a:rPr lang="it-IT" sz="1400" b="1" kern="1200" dirty="0"/>
            <a:t>le competenze sono  descritte in termini di responsabilità e autonomia</a:t>
          </a:r>
          <a:r>
            <a:rPr lang="it-IT" sz="1400" kern="1200" dirty="0"/>
            <a:t>. </a:t>
          </a:r>
        </a:p>
      </dsp:txBody>
      <dsp:txXfrm>
        <a:off x="5473332" y="54423"/>
        <a:ext cx="2213832" cy="2823510"/>
      </dsp:txXfrm>
    </dsp:sp>
    <dsp:sp modelId="{FCFBF9FA-BB91-4ECB-A401-6F62C0178B71}">
      <dsp:nvSpPr>
        <dsp:cNvPr id="0" name=""/>
        <dsp:cNvSpPr/>
      </dsp:nvSpPr>
      <dsp:spPr>
        <a:xfrm>
          <a:off x="5429849" y="2708852"/>
          <a:ext cx="2322678" cy="745547"/>
        </a:xfrm>
        <a:prstGeom prst="rect">
          <a:avLst/>
        </a:prstGeom>
        <a:gradFill rotWithShape="0">
          <a:gsLst>
            <a:gs pos="0">
              <a:schemeClr val="accent2">
                <a:hueOff val="2971620"/>
                <a:satOff val="18864"/>
                <a:lumOff val="-21768"/>
                <a:alphaOff val="0"/>
                <a:tint val="100000"/>
                <a:shade val="100000"/>
                <a:satMod val="130000"/>
              </a:schemeClr>
            </a:gs>
            <a:gs pos="100000">
              <a:schemeClr val="accent2">
                <a:hueOff val="2971620"/>
                <a:satOff val="18864"/>
                <a:lumOff val="-21768"/>
                <a:alphaOff val="0"/>
                <a:tint val="50000"/>
                <a:shade val="100000"/>
                <a:satMod val="350000"/>
              </a:schemeClr>
            </a:gs>
          </a:gsLst>
          <a:lin ang="16200000" scaled="0"/>
        </a:gradFill>
        <a:ln w="9525" cap="flat" cmpd="sng" algn="ctr">
          <a:solidFill>
            <a:schemeClr val="accent2">
              <a:hueOff val="2971620"/>
              <a:satOff val="18864"/>
              <a:lumOff val="-2176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it-IT" sz="2000" kern="1200" dirty="0">
              <a:solidFill>
                <a:schemeClr val="tx1"/>
              </a:solidFill>
            </a:rPr>
            <a:t>Competenze</a:t>
          </a:r>
        </a:p>
      </dsp:txBody>
      <dsp:txXfrm>
        <a:off x="5429849" y="2708852"/>
        <a:ext cx="1635689" cy="745547"/>
      </dsp:txXfrm>
    </dsp:sp>
    <dsp:sp modelId="{808D5A6D-C938-42CB-BF60-B87E28574836}">
      <dsp:nvSpPr>
        <dsp:cNvPr id="0" name=""/>
        <dsp:cNvSpPr/>
      </dsp:nvSpPr>
      <dsp:spPr>
        <a:xfrm>
          <a:off x="6990605" y="2641462"/>
          <a:ext cx="812937" cy="812937"/>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0000" t="10000" r="10000" b="10000"/>
          </a:stretch>
        </a:blipFill>
        <a:ln w="9525" cap="flat" cmpd="sng" algn="ctr">
          <a:solidFill>
            <a:schemeClr val="accent2">
              <a:tint val="40000"/>
              <a:alpha val="90000"/>
              <a:hueOff val="4030090"/>
              <a:satOff val="-25861"/>
              <a:lumOff val="-366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0BC37-22B2-4B80-9B46-B4ADBC28C1A3}">
      <dsp:nvSpPr>
        <dsp:cNvPr id="0" name=""/>
        <dsp:cNvSpPr/>
      </dsp:nvSpPr>
      <dsp:spPr>
        <a:xfrm>
          <a:off x="2698" y="29754"/>
          <a:ext cx="2631004" cy="37440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it-IT" sz="1600" kern="1200">
              <a:solidFill>
                <a:schemeClr val="tx1"/>
              </a:solidFill>
            </a:rPr>
            <a:t>Competenze</a:t>
          </a:r>
          <a:endParaRPr lang="it-IT" sz="1600" kern="1200" dirty="0">
            <a:solidFill>
              <a:schemeClr val="tx1"/>
            </a:solidFill>
          </a:endParaRPr>
        </a:p>
      </dsp:txBody>
      <dsp:txXfrm>
        <a:off x="2698" y="29754"/>
        <a:ext cx="2631004" cy="374400"/>
      </dsp:txXfrm>
    </dsp:sp>
    <dsp:sp modelId="{2EED781A-3D2D-4464-BCCD-B6767651617B}">
      <dsp:nvSpPr>
        <dsp:cNvPr id="0" name=""/>
        <dsp:cNvSpPr/>
      </dsp:nvSpPr>
      <dsp:spPr>
        <a:xfrm>
          <a:off x="2698" y="404154"/>
          <a:ext cx="2631004" cy="196267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it-IT" sz="1300" kern="1200" dirty="0"/>
            <a:t>configurare, installare e gestire sistemi di elaborazione dati e reti</a:t>
          </a:r>
        </a:p>
        <a:p>
          <a:pPr marL="114300" lvl="1" indent="-114300" algn="l" defTabSz="577850">
            <a:lnSpc>
              <a:spcPct val="90000"/>
            </a:lnSpc>
            <a:spcBef>
              <a:spcPct val="0"/>
            </a:spcBef>
            <a:spcAft>
              <a:spcPct val="15000"/>
            </a:spcAft>
            <a:buChar char="•"/>
          </a:pPr>
          <a:r>
            <a:rPr lang="it-IT" sz="1300" kern="1200" dirty="0"/>
            <a:t>scegliere dispositivi e strumenti in base alle loro caratteristiche funzionali</a:t>
          </a:r>
        </a:p>
        <a:p>
          <a:pPr marL="114300" lvl="1" indent="-114300" algn="l" defTabSz="577850">
            <a:lnSpc>
              <a:spcPct val="90000"/>
            </a:lnSpc>
            <a:spcBef>
              <a:spcPct val="0"/>
            </a:spcBef>
            <a:spcAft>
              <a:spcPct val="15000"/>
            </a:spcAft>
            <a:buChar char="•"/>
          </a:pPr>
          <a:r>
            <a:rPr lang="it-IT" sz="1300" kern="1200"/>
            <a:t>descrivere e comparare il funzionamento di dispositivi e strumenti elettronici e di telecomunicazione</a:t>
          </a:r>
          <a:endParaRPr lang="it-IT" sz="1300" kern="1200" dirty="0"/>
        </a:p>
      </dsp:txBody>
      <dsp:txXfrm>
        <a:off x="2698" y="404154"/>
        <a:ext cx="2631004" cy="1962675"/>
      </dsp:txXfrm>
    </dsp:sp>
    <dsp:sp modelId="{7BAE7566-374B-4907-8FE9-9DBD4DEC341F}">
      <dsp:nvSpPr>
        <dsp:cNvPr id="0" name=""/>
        <dsp:cNvSpPr/>
      </dsp:nvSpPr>
      <dsp:spPr>
        <a:xfrm>
          <a:off x="3002043" y="29754"/>
          <a:ext cx="2631004" cy="374400"/>
        </a:xfrm>
        <a:prstGeom prst="rect">
          <a:avLst/>
        </a:prstGeom>
        <a:gradFill rotWithShape="0">
          <a:gsLst>
            <a:gs pos="0">
              <a:schemeClr val="accent2">
                <a:hueOff val="1485810"/>
                <a:satOff val="9432"/>
                <a:lumOff val="-10884"/>
                <a:alphaOff val="0"/>
                <a:tint val="100000"/>
                <a:shade val="100000"/>
                <a:satMod val="130000"/>
              </a:schemeClr>
            </a:gs>
            <a:gs pos="100000">
              <a:schemeClr val="accent2">
                <a:hueOff val="1485810"/>
                <a:satOff val="9432"/>
                <a:lumOff val="-10884"/>
                <a:alphaOff val="0"/>
                <a:tint val="50000"/>
                <a:shade val="100000"/>
                <a:satMod val="350000"/>
              </a:schemeClr>
            </a:gs>
          </a:gsLst>
          <a:lin ang="16200000" scaled="0"/>
        </a:gradFill>
        <a:ln w="9525" cap="flat" cmpd="sng" algn="ctr">
          <a:solidFill>
            <a:schemeClr val="accent2">
              <a:hueOff val="1485810"/>
              <a:satOff val="9432"/>
              <a:lumOff val="-10884"/>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it-IT" sz="1600" kern="1200">
              <a:solidFill>
                <a:schemeClr val="tx1"/>
              </a:solidFill>
              <a:latin typeface="Arial"/>
              <a:ea typeface="+mn-ea"/>
              <a:cs typeface="+mn-cs"/>
            </a:rPr>
            <a:t>Abilità</a:t>
          </a:r>
          <a:endParaRPr lang="it-IT" sz="1600" kern="1200" dirty="0">
            <a:solidFill>
              <a:schemeClr val="tx1"/>
            </a:solidFill>
            <a:latin typeface="Arial"/>
            <a:ea typeface="+mn-ea"/>
            <a:cs typeface="+mn-cs"/>
          </a:endParaRPr>
        </a:p>
      </dsp:txBody>
      <dsp:txXfrm>
        <a:off x="3002043" y="29754"/>
        <a:ext cx="2631004" cy="374400"/>
      </dsp:txXfrm>
    </dsp:sp>
    <dsp:sp modelId="{DF46D1F9-511E-4EE0-AC6A-86168B7163C1}">
      <dsp:nvSpPr>
        <dsp:cNvPr id="0" name=""/>
        <dsp:cNvSpPr/>
      </dsp:nvSpPr>
      <dsp:spPr>
        <a:xfrm>
          <a:off x="3002043" y="404154"/>
          <a:ext cx="2631004" cy="1962675"/>
        </a:xfrm>
        <a:prstGeom prst="rect">
          <a:avLst/>
        </a:prstGeom>
        <a:solidFill>
          <a:schemeClr val="accent2">
            <a:tint val="40000"/>
            <a:alpha val="90000"/>
            <a:hueOff val="2015045"/>
            <a:satOff val="-12930"/>
            <a:lumOff val="-1832"/>
            <a:alphaOff val="0"/>
          </a:schemeClr>
        </a:solidFill>
        <a:ln w="9525" cap="flat" cmpd="sng" algn="ctr">
          <a:solidFill>
            <a:schemeClr val="accent2">
              <a:tint val="40000"/>
              <a:alpha val="90000"/>
              <a:hueOff val="2015045"/>
              <a:satOff val="-12930"/>
              <a:lumOff val="-183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it-IT" sz="1300" kern="1200" dirty="0"/>
            <a:t>Individuare la corretta configurazione di un sistema per una data applicazione</a:t>
          </a:r>
        </a:p>
      </dsp:txBody>
      <dsp:txXfrm>
        <a:off x="3002043" y="404154"/>
        <a:ext cx="2631004" cy="1962675"/>
      </dsp:txXfrm>
    </dsp:sp>
    <dsp:sp modelId="{45AAA671-F27D-4403-AE81-932B8580B613}">
      <dsp:nvSpPr>
        <dsp:cNvPr id="0" name=""/>
        <dsp:cNvSpPr/>
      </dsp:nvSpPr>
      <dsp:spPr>
        <a:xfrm>
          <a:off x="6001388" y="29754"/>
          <a:ext cx="2631004" cy="374400"/>
        </a:xfrm>
        <a:prstGeom prst="rect">
          <a:avLst/>
        </a:prstGeom>
        <a:gradFill rotWithShape="0">
          <a:gsLst>
            <a:gs pos="0">
              <a:schemeClr val="accent2">
                <a:hueOff val="2971620"/>
                <a:satOff val="18864"/>
                <a:lumOff val="-21768"/>
                <a:alphaOff val="0"/>
                <a:tint val="100000"/>
                <a:shade val="100000"/>
                <a:satMod val="130000"/>
              </a:schemeClr>
            </a:gs>
            <a:gs pos="100000">
              <a:schemeClr val="accent2">
                <a:hueOff val="2971620"/>
                <a:satOff val="18864"/>
                <a:lumOff val="-21768"/>
                <a:alphaOff val="0"/>
                <a:tint val="50000"/>
                <a:shade val="100000"/>
                <a:satMod val="350000"/>
              </a:schemeClr>
            </a:gs>
          </a:gsLst>
          <a:lin ang="16200000" scaled="0"/>
        </a:gradFill>
        <a:ln w="9525" cap="flat" cmpd="sng" algn="ctr">
          <a:solidFill>
            <a:schemeClr val="accent2">
              <a:hueOff val="2971620"/>
              <a:satOff val="18864"/>
              <a:lumOff val="-2176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it-IT" sz="1600" kern="1200">
              <a:solidFill>
                <a:schemeClr val="tx1"/>
              </a:solidFill>
              <a:latin typeface="Arial"/>
              <a:ea typeface="+mn-ea"/>
              <a:cs typeface="+mn-cs"/>
            </a:rPr>
            <a:t>Conoscenze</a:t>
          </a:r>
          <a:endParaRPr lang="it-IT" sz="1600" kern="1200" dirty="0">
            <a:solidFill>
              <a:schemeClr val="tx1"/>
            </a:solidFill>
            <a:latin typeface="Arial"/>
            <a:ea typeface="+mn-ea"/>
            <a:cs typeface="+mn-cs"/>
          </a:endParaRPr>
        </a:p>
      </dsp:txBody>
      <dsp:txXfrm>
        <a:off x="6001388" y="29754"/>
        <a:ext cx="2631004" cy="374400"/>
      </dsp:txXfrm>
    </dsp:sp>
    <dsp:sp modelId="{40D9A920-B8D7-4B37-BB26-C3DD36EEF5E5}">
      <dsp:nvSpPr>
        <dsp:cNvPr id="0" name=""/>
        <dsp:cNvSpPr/>
      </dsp:nvSpPr>
      <dsp:spPr>
        <a:xfrm>
          <a:off x="6001388" y="404154"/>
          <a:ext cx="2631004" cy="1962675"/>
        </a:xfrm>
        <a:prstGeom prst="rect">
          <a:avLst/>
        </a:prstGeom>
        <a:solidFill>
          <a:schemeClr val="accent2">
            <a:tint val="40000"/>
            <a:alpha val="90000"/>
            <a:hueOff val="4030090"/>
            <a:satOff val="-25861"/>
            <a:lumOff val="-3663"/>
            <a:alphaOff val="0"/>
          </a:schemeClr>
        </a:solidFill>
        <a:ln w="9525" cap="flat" cmpd="sng" algn="ctr">
          <a:solidFill>
            <a:schemeClr val="accent2">
              <a:tint val="40000"/>
              <a:alpha val="90000"/>
              <a:hueOff val="4030090"/>
              <a:satOff val="-25861"/>
              <a:lumOff val="-36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it-IT" sz="1300" kern="1200" dirty="0"/>
            <a:t>Struttura, architettura e componenti dei sistemi di elaborazione.</a:t>
          </a:r>
        </a:p>
      </dsp:txBody>
      <dsp:txXfrm>
        <a:off x="6001388" y="404154"/>
        <a:ext cx="2631004" cy="1962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0CF3-013C-4269-9139-BAD08DA61E0E}">
      <dsp:nvSpPr>
        <dsp:cNvPr id="0" name=""/>
        <dsp:cNvSpPr/>
      </dsp:nvSpPr>
      <dsp:spPr>
        <a:xfrm>
          <a:off x="0" y="8698"/>
          <a:ext cx="8352928" cy="44928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solidFill>
                <a:schemeClr val="tx1"/>
              </a:solidFill>
            </a:rPr>
            <a:t>Competenze</a:t>
          </a:r>
        </a:p>
      </dsp:txBody>
      <dsp:txXfrm>
        <a:off x="21932" y="30630"/>
        <a:ext cx="8309064" cy="405416"/>
      </dsp:txXfrm>
    </dsp:sp>
    <dsp:sp modelId="{DB3766F9-F974-44F9-BBA5-FAF83D610E2C}">
      <dsp:nvSpPr>
        <dsp:cNvPr id="0" name=""/>
        <dsp:cNvSpPr/>
      </dsp:nvSpPr>
      <dsp:spPr>
        <a:xfrm>
          <a:off x="0" y="457978"/>
          <a:ext cx="8352928"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it-IT" sz="1400" kern="1200" dirty="0"/>
            <a:t>Descrivere e comparare il funzionamento dei componenti di un PC, in base alle loro caratteristiche funzionali e prestazionali</a:t>
          </a:r>
        </a:p>
        <a:p>
          <a:pPr marL="114300" lvl="1" indent="-114300" algn="l" defTabSz="622300">
            <a:lnSpc>
              <a:spcPct val="90000"/>
            </a:lnSpc>
            <a:spcBef>
              <a:spcPct val="0"/>
            </a:spcBef>
            <a:spcAft>
              <a:spcPct val="20000"/>
            </a:spcAft>
            <a:buChar char="•"/>
          </a:pPr>
          <a:r>
            <a:rPr lang="it-IT" sz="1400" kern="1200" dirty="0"/>
            <a:t>Progettare e assemblare un PC secondo specifici requisiti</a:t>
          </a:r>
          <a:endParaRPr lang="it-IT" sz="1600" kern="1200" dirty="0"/>
        </a:p>
      </dsp:txBody>
      <dsp:txXfrm>
        <a:off x="0" y="457978"/>
        <a:ext cx="8352928" cy="633420"/>
      </dsp:txXfrm>
    </dsp:sp>
    <dsp:sp modelId="{D83CFA77-72CA-48E2-B58B-7D0D442180CB}">
      <dsp:nvSpPr>
        <dsp:cNvPr id="0" name=""/>
        <dsp:cNvSpPr/>
      </dsp:nvSpPr>
      <dsp:spPr>
        <a:xfrm>
          <a:off x="0" y="1091398"/>
          <a:ext cx="8352928" cy="44928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solidFill>
                <a:schemeClr val="tx1"/>
              </a:solidFill>
              <a:latin typeface="Arial"/>
              <a:ea typeface="+mn-ea"/>
              <a:cs typeface="+mn-cs"/>
            </a:rPr>
            <a:t>Abilità</a:t>
          </a:r>
        </a:p>
      </dsp:txBody>
      <dsp:txXfrm>
        <a:off x="21932" y="1113330"/>
        <a:ext cx="8309064" cy="405416"/>
      </dsp:txXfrm>
    </dsp:sp>
    <dsp:sp modelId="{A2480548-A007-4968-AA7F-D06B76448848}">
      <dsp:nvSpPr>
        <dsp:cNvPr id="0" name=""/>
        <dsp:cNvSpPr/>
      </dsp:nvSpPr>
      <dsp:spPr>
        <a:xfrm>
          <a:off x="0" y="1540678"/>
          <a:ext cx="835292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it-IT" sz="1400" kern="1200" dirty="0">
              <a:latin typeface="Arial"/>
              <a:ea typeface="+mn-ea"/>
              <a:cs typeface="+mn-cs"/>
            </a:rPr>
            <a:t>Valutare le caratteristiche prestazionali di un componente hardware di un sistema di elaborazione</a:t>
          </a:r>
        </a:p>
        <a:p>
          <a:pPr marL="114300" lvl="1" indent="-114300" algn="l" defTabSz="622300">
            <a:lnSpc>
              <a:spcPct val="90000"/>
            </a:lnSpc>
            <a:spcBef>
              <a:spcPct val="0"/>
            </a:spcBef>
            <a:spcAft>
              <a:spcPct val="20000"/>
            </a:spcAft>
            <a:buChar char="•"/>
          </a:pPr>
          <a:r>
            <a:rPr lang="it-IT" sz="1400" kern="1200" dirty="0">
              <a:latin typeface="Arial"/>
              <a:ea typeface="+mn-ea"/>
              <a:cs typeface="+mn-cs"/>
            </a:rPr>
            <a:t>Configurare un PC scegliendo componenti compatibili</a:t>
          </a:r>
        </a:p>
      </dsp:txBody>
      <dsp:txXfrm>
        <a:off x="0" y="1540678"/>
        <a:ext cx="8352928" cy="447120"/>
      </dsp:txXfrm>
    </dsp:sp>
    <dsp:sp modelId="{10FA5603-9FAD-48DC-B4FA-15BA68869908}">
      <dsp:nvSpPr>
        <dsp:cNvPr id="0" name=""/>
        <dsp:cNvSpPr/>
      </dsp:nvSpPr>
      <dsp:spPr>
        <a:xfrm>
          <a:off x="0" y="1987799"/>
          <a:ext cx="8352928" cy="44928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solidFill>
                <a:schemeClr val="tx1"/>
              </a:solidFill>
              <a:latin typeface="Arial"/>
              <a:ea typeface="+mn-ea"/>
              <a:cs typeface="+mn-cs"/>
            </a:rPr>
            <a:t>Conoscenze</a:t>
          </a:r>
        </a:p>
      </dsp:txBody>
      <dsp:txXfrm>
        <a:off x="21932" y="2009731"/>
        <a:ext cx="8309064" cy="405416"/>
      </dsp:txXfrm>
    </dsp:sp>
    <dsp:sp modelId="{6A3F0CB4-9533-4A28-8B8E-8C7B043D8702}">
      <dsp:nvSpPr>
        <dsp:cNvPr id="0" name=""/>
        <dsp:cNvSpPr/>
      </dsp:nvSpPr>
      <dsp:spPr>
        <a:xfrm>
          <a:off x="0" y="2437079"/>
          <a:ext cx="835292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it-IT" sz="1400" kern="1200" dirty="0"/>
            <a:t>Architettura di un sistema di elaborazione</a:t>
          </a:r>
        </a:p>
        <a:p>
          <a:pPr marL="114300" lvl="1" indent="-114300" algn="l" defTabSz="622300">
            <a:lnSpc>
              <a:spcPct val="90000"/>
            </a:lnSpc>
            <a:spcBef>
              <a:spcPct val="0"/>
            </a:spcBef>
            <a:spcAft>
              <a:spcPct val="20000"/>
            </a:spcAft>
            <a:buChar char="•"/>
          </a:pPr>
          <a:r>
            <a:rPr lang="it-IT" sz="1400" kern="1200" dirty="0"/>
            <a:t>Funzione e caratteristiche dei componenti hardware di un PC</a:t>
          </a:r>
        </a:p>
      </dsp:txBody>
      <dsp:txXfrm>
        <a:off x="0" y="2437079"/>
        <a:ext cx="8352928" cy="447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2EF93-C896-4013-AD69-3EC80FB1493A}">
      <dsp:nvSpPr>
        <dsp:cNvPr id="0" name=""/>
        <dsp:cNvSpPr/>
      </dsp:nvSpPr>
      <dsp:spPr>
        <a:xfrm>
          <a:off x="1353764" y="276"/>
          <a:ext cx="921410" cy="59891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b="1" kern="1200">
              <a:solidFill>
                <a:schemeClr val="tx1"/>
              </a:solidFill>
              <a:latin typeface="Barlow Light" charset="0"/>
            </a:rPr>
            <a:t>Motivare</a:t>
          </a:r>
          <a:endParaRPr lang="it-IT" sz="1000" b="1" kern="1200" dirty="0">
            <a:solidFill>
              <a:schemeClr val="tx1"/>
            </a:solidFill>
            <a:latin typeface="Barlow Light" charset="0"/>
          </a:endParaRPr>
        </a:p>
      </dsp:txBody>
      <dsp:txXfrm>
        <a:off x="1383001" y="29513"/>
        <a:ext cx="862936" cy="540442"/>
      </dsp:txXfrm>
    </dsp:sp>
    <dsp:sp modelId="{AEDFF2F7-8E35-4BBF-9A16-1CFD7BACF362}">
      <dsp:nvSpPr>
        <dsp:cNvPr id="0" name=""/>
        <dsp:cNvSpPr/>
      </dsp:nvSpPr>
      <dsp:spPr>
        <a:xfrm>
          <a:off x="615604" y="299735"/>
          <a:ext cx="2397730" cy="2397730"/>
        </a:xfrm>
        <a:custGeom>
          <a:avLst/>
          <a:gdLst/>
          <a:ahLst/>
          <a:cxnLst/>
          <a:rect l="0" t="0" r="0" b="0"/>
          <a:pathLst>
            <a:path>
              <a:moveTo>
                <a:pt x="1783568" y="152251"/>
              </a:moveTo>
              <a:arcTo wR="1198865" hR="1198865" stAng="17951426" swAng="1214728"/>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B3534A0-E339-473F-919C-85BAB18B43A3}">
      <dsp:nvSpPr>
        <dsp:cNvPr id="0" name=""/>
        <dsp:cNvSpPr/>
      </dsp:nvSpPr>
      <dsp:spPr>
        <a:xfrm>
          <a:off x="2493953" y="828672"/>
          <a:ext cx="921410" cy="598916"/>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b="1" kern="1200">
              <a:solidFill>
                <a:schemeClr val="tx1"/>
              </a:solidFill>
              <a:latin typeface="Barlow Light" charset="0"/>
            </a:rPr>
            <a:t>Sviluppare l’intelligenza emotiva </a:t>
          </a:r>
        </a:p>
      </dsp:txBody>
      <dsp:txXfrm>
        <a:off x="2523190" y="857909"/>
        <a:ext cx="862936" cy="540442"/>
      </dsp:txXfrm>
    </dsp:sp>
    <dsp:sp modelId="{A4DB776A-02D2-4E71-8C4C-23DC6CC758BC}">
      <dsp:nvSpPr>
        <dsp:cNvPr id="0" name=""/>
        <dsp:cNvSpPr/>
      </dsp:nvSpPr>
      <dsp:spPr>
        <a:xfrm>
          <a:off x="615604" y="299735"/>
          <a:ext cx="2397730" cy="2397730"/>
        </a:xfrm>
        <a:custGeom>
          <a:avLst/>
          <a:gdLst/>
          <a:ahLst/>
          <a:cxnLst/>
          <a:rect l="0" t="0" r="0" b="0"/>
          <a:pathLst>
            <a:path>
              <a:moveTo>
                <a:pt x="2394880" y="1281489"/>
              </a:moveTo>
              <a:arcTo wR="1198865" hR="1198865" stAng="21837112" swAng="1362194"/>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C893771-31D3-4664-83B4-B1B5DD5449FF}">
      <dsp:nvSpPr>
        <dsp:cNvPr id="0" name=""/>
        <dsp:cNvSpPr/>
      </dsp:nvSpPr>
      <dsp:spPr>
        <a:xfrm>
          <a:off x="2058439" y="2169044"/>
          <a:ext cx="921410" cy="598916"/>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b="1" kern="1200">
              <a:solidFill>
                <a:schemeClr val="tx1"/>
              </a:solidFill>
              <a:latin typeface="Barlow Light" charset="0"/>
            </a:rPr>
            <a:t>Stimolare la creatività </a:t>
          </a:r>
          <a:endParaRPr lang="it-IT" sz="1000" b="1" kern="1200" dirty="0">
            <a:solidFill>
              <a:schemeClr val="tx1"/>
            </a:solidFill>
            <a:latin typeface="Barlow Light" charset="0"/>
          </a:endParaRPr>
        </a:p>
      </dsp:txBody>
      <dsp:txXfrm>
        <a:off x="2087676" y="2198281"/>
        <a:ext cx="862936" cy="540442"/>
      </dsp:txXfrm>
    </dsp:sp>
    <dsp:sp modelId="{6DFE3494-3251-4584-A7D0-64484A7E8263}">
      <dsp:nvSpPr>
        <dsp:cNvPr id="0" name=""/>
        <dsp:cNvSpPr/>
      </dsp:nvSpPr>
      <dsp:spPr>
        <a:xfrm>
          <a:off x="615604" y="299735"/>
          <a:ext cx="2397730" cy="2397730"/>
        </a:xfrm>
        <a:custGeom>
          <a:avLst/>
          <a:gdLst/>
          <a:ahLst/>
          <a:cxnLst/>
          <a:rect l="0" t="0" r="0" b="0"/>
          <a:pathLst>
            <a:path>
              <a:moveTo>
                <a:pt x="1346587" y="2388595"/>
              </a:moveTo>
              <a:arcTo wR="1198865" hR="1198865" stAng="4975328" swAng="849344"/>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BA30D4A-97F6-4201-A82E-5451365021A2}">
      <dsp:nvSpPr>
        <dsp:cNvPr id="0" name=""/>
        <dsp:cNvSpPr/>
      </dsp:nvSpPr>
      <dsp:spPr>
        <a:xfrm>
          <a:off x="649088" y="2169044"/>
          <a:ext cx="921410" cy="598916"/>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b="1" kern="1200">
              <a:solidFill>
                <a:schemeClr val="tx1"/>
              </a:solidFill>
              <a:latin typeface="Barlow Light" charset="0"/>
            </a:rPr>
            <a:t>Sviluppare  le intelligenze multiple </a:t>
          </a:r>
          <a:endParaRPr lang="it-IT" sz="1000" b="1" kern="1200" dirty="0">
            <a:solidFill>
              <a:schemeClr val="tx1"/>
            </a:solidFill>
            <a:latin typeface="Barlow Light" charset="0"/>
          </a:endParaRPr>
        </a:p>
      </dsp:txBody>
      <dsp:txXfrm>
        <a:off x="678325" y="2198281"/>
        <a:ext cx="862936" cy="540442"/>
      </dsp:txXfrm>
    </dsp:sp>
    <dsp:sp modelId="{5DCC0593-ED44-47A6-9509-E64542E14979}">
      <dsp:nvSpPr>
        <dsp:cNvPr id="0" name=""/>
        <dsp:cNvSpPr/>
      </dsp:nvSpPr>
      <dsp:spPr>
        <a:xfrm>
          <a:off x="646928" y="348690"/>
          <a:ext cx="2397730" cy="2397730"/>
        </a:xfrm>
        <a:custGeom>
          <a:avLst/>
          <a:gdLst/>
          <a:ahLst/>
          <a:cxnLst/>
          <a:rect l="0" t="0" r="0" b="0"/>
          <a:pathLst>
            <a:path>
              <a:moveTo>
                <a:pt x="102516" y="1683939"/>
              </a:moveTo>
              <a:arcTo wR="1198865" hR="1198865" stAng="9367995" swAng="1364252"/>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6EDD738-ADA4-43DD-B671-263140BC13C7}">
      <dsp:nvSpPr>
        <dsp:cNvPr id="0" name=""/>
        <dsp:cNvSpPr/>
      </dsp:nvSpPr>
      <dsp:spPr>
        <a:xfrm>
          <a:off x="254485" y="818561"/>
          <a:ext cx="921410" cy="598916"/>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b="1" kern="1200" dirty="0">
              <a:solidFill>
                <a:schemeClr val="tx1"/>
              </a:solidFill>
              <a:latin typeface="Barlow Light" charset="0"/>
            </a:rPr>
            <a:t>Promuovere l’autonomia </a:t>
          </a:r>
        </a:p>
      </dsp:txBody>
      <dsp:txXfrm>
        <a:off x="283722" y="847798"/>
        <a:ext cx="862936" cy="540442"/>
      </dsp:txXfrm>
    </dsp:sp>
    <dsp:sp modelId="{AE2F2210-FC56-4FF1-9764-3AD1359B9A91}">
      <dsp:nvSpPr>
        <dsp:cNvPr id="0" name=""/>
        <dsp:cNvSpPr/>
      </dsp:nvSpPr>
      <dsp:spPr>
        <a:xfrm>
          <a:off x="677826" y="271732"/>
          <a:ext cx="2397730" cy="2397730"/>
        </a:xfrm>
        <a:custGeom>
          <a:avLst/>
          <a:gdLst/>
          <a:ahLst/>
          <a:cxnLst/>
          <a:rect l="0" t="0" r="0" b="0"/>
          <a:pathLst>
            <a:path>
              <a:moveTo>
                <a:pt x="268615" y="442615"/>
              </a:moveTo>
              <a:arcTo wR="1198865" hR="1198865" stAng="13146570" swAng="1132096"/>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01F06-F00F-4EC5-9A89-A846A43A8F6F}">
      <dsp:nvSpPr>
        <dsp:cNvPr id="0" name=""/>
        <dsp:cNvSpPr/>
      </dsp:nvSpPr>
      <dsp:spPr>
        <a:xfrm>
          <a:off x="1347919" y="61807"/>
          <a:ext cx="1107443" cy="65572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b="1" kern="1200">
              <a:solidFill>
                <a:schemeClr val="tx1"/>
              </a:solidFill>
              <a:latin typeface="Barlow Light" charset="0"/>
            </a:rPr>
            <a:t>Analisi dei bisogni </a:t>
          </a:r>
          <a:endParaRPr lang="it-IT" sz="1200" b="1" kern="1200" dirty="0">
            <a:solidFill>
              <a:schemeClr val="tx1"/>
            </a:solidFill>
            <a:latin typeface="Barlow Light" charset="0"/>
          </a:endParaRPr>
        </a:p>
      </dsp:txBody>
      <dsp:txXfrm>
        <a:off x="1379929" y="93817"/>
        <a:ext cx="1043423" cy="591707"/>
      </dsp:txXfrm>
    </dsp:sp>
    <dsp:sp modelId="{9130728D-09A9-4D11-BB93-EB9856FF9350}">
      <dsp:nvSpPr>
        <dsp:cNvPr id="0" name=""/>
        <dsp:cNvSpPr/>
      </dsp:nvSpPr>
      <dsp:spPr>
        <a:xfrm>
          <a:off x="857728" y="432806"/>
          <a:ext cx="2170197" cy="2170197"/>
        </a:xfrm>
        <a:custGeom>
          <a:avLst/>
          <a:gdLst/>
          <a:ahLst/>
          <a:cxnLst/>
          <a:rect l="0" t="0" r="0" b="0"/>
          <a:pathLst>
            <a:path>
              <a:moveTo>
                <a:pt x="1695520" y="187978"/>
              </a:moveTo>
              <a:arcTo wR="1085098" hR="1085098" stAng="18253936" swAng="1110009"/>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A3451CA-4DB4-4B6E-AA77-FFB6D12E9724}">
      <dsp:nvSpPr>
        <dsp:cNvPr id="0" name=""/>
        <dsp:cNvSpPr/>
      </dsp:nvSpPr>
      <dsp:spPr>
        <a:xfrm>
          <a:off x="2388443" y="955445"/>
          <a:ext cx="1167961" cy="917113"/>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b="1" kern="1200">
              <a:solidFill>
                <a:schemeClr val="tx1"/>
              </a:solidFill>
              <a:latin typeface="Barlow Light" charset="0"/>
            </a:rPr>
            <a:t>Selezione degli obiettivi</a:t>
          </a:r>
          <a:endParaRPr lang="it-IT" sz="1200" b="1" kern="1200" dirty="0">
            <a:solidFill>
              <a:schemeClr val="tx1"/>
            </a:solidFill>
            <a:latin typeface="Barlow Light" charset="0"/>
          </a:endParaRPr>
        </a:p>
      </dsp:txBody>
      <dsp:txXfrm>
        <a:off x="2433213" y="1000215"/>
        <a:ext cx="1078421" cy="827573"/>
      </dsp:txXfrm>
    </dsp:sp>
    <dsp:sp modelId="{DEC9ABB9-67D7-42CA-9820-9DA6F321C042}">
      <dsp:nvSpPr>
        <dsp:cNvPr id="0" name=""/>
        <dsp:cNvSpPr/>
      </dsp:nvSpPr>
      <dsp:spPr>
        <a:xfrm>
          <a:off x="810444" y="311674"/>
          <a:ext cx="2170197" cy="2170197"/>
        </a:xfrm>
        <a:custGeom>
          <a:avLst/>
          <a:gdLst/>
          <a:ahLst/>
          <a:cxnLst/>
          <a:rect l="0" t="0" r="0" b="0"/>
          <a:pathLst>
            <a:path>
              <a:moveTo>
                <a:pt x="2023628" y="1629710"/>
              </a:moveTo>
              <a:arcTo wR="1085098" hR="1085098" stAng="1807549" swAng="748245"/>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A9A59A0-DF7D-45BE-B20C-0E6D58788467}">
      <dsp:nvSpPr>
        <dsp:cNvPr id="0" name=""/>
        <dsp:cNvSpPr/>
      </dsp:nvSpPr>
      <dsp:spPr>
        <a:xfrm>
          <a:off x="1165882" y="2164367"/>
          <a:ext cx="1473621" cy="655727"/>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b="1" kern="1200">
              <a:solidFill>
                <a:schemeClr val="tx1"/>
              </a:solidFill>
              <a:latin typeface="Barlow Light" charset="0"/>
            </a:rPr>
            <a:t>Pianificazione e realizzazione dell’attività </a:t>
          </a:r>
          <a:endParaRPr lang="it-IT" sz="1200" b="1" kern="1200" dirty="0">
            <a:solidFill>
              <a:schemeClr val="tx1"/>
            </a:solidFill>
            <a:latin typeface="Barlow Light" charset="0"/>
          </a:endParaRPr>
        </a:p>
      </dsp:txBody>
      <dsp:txXfrm>
        <a:off x="1197892" y="2196377"/>
        <a:ext cx="1409601" cy="591707"/>
      </dsp:txXfrm>
    </dsp:sp>
    <dsp:sp modelId="{B4618193-5459-4927-B420-60169162D5F3}">
      <dsp:nvSpPr>
        <dsp:cNvPr id="0" name=""/>
        <dsp:cNvSpPr/>
      </dsp:nvSpPr>
      <dsp:spPr>
        <a:xfrm>
          <a:off x="794781" y="313265"/>
          <a:ext cx="2170197" cy="2170197"/>
        </a:xfrm>
        <a:custGeom>
          <a:avLst/>
          <a:gdLst/>
          <a:ahLst/>
          <a:cxnLst/>
          <a:rect l="0" t="0" r="0" b="0"/>
          <a:pathLst>
            <a:path>
              <a:moveTo>
                <a:pt x="308435" y="1842880"/>
              </a:moveTo>
              <a:arcTo wR="1085098" hR="1085098" stAng="8142301" swAng="829483"/>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6D6134D-D84C-4ABE-8338-F392D6C67C96}">
      <dsp:nvSpPr>
        <dsp:cNvPr id="0" name=""/>
        <dsp:cNvSpPr/>
      </dsp:nvSpPr>
      <dsp:spPr>
        <a:xfrm>
          <a:off x="186432" y="955445"/>
          <a:ext cx="1231587" cy="91711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it-IT" sz="1600" b="1" kern="1200">
            <a:solidFill>
              <a:schemeClr val="tx1"/>
            </a:solidFill>
            <a:latin typeface="Barlow Light" charset="0"/>
          </a:endParaRPr>
        </a:p>
        <a:p>
          <a:pPr marL="0" lvl="0" indent="0" algn="ctr" defTabSz="711200">
            <a:lnSpc>
              <a:spcPct val="90000"/>
            </a:lnSpc>
            <a:spcBef>
              <a:spcPct val="0"/>
            </a:spcBef>
            <a:spcAft>
              <a:spcPct val="35000"/>
            </a:spcAft>
            <a:buNone/>
          </a:pPr>
          <a:r>
            <a:rPr lang="it-IT" sz="1200" b="1" kern="1200">
              <a:solidFill>
                <a:schemeClr val="tx1"/>
              </a:solidFill>
              <a:latin typeface="Barlow Light" charset="0"/>
            </a:rPr>
            <a:t>Valutazione</a:t>
          </a:r>
        </a:p>
        <a:p>
          <a:pPr marL="0" lvl="0" indent="0" algn="ctr" defTabSz="711200">
            <a:lnSpc>
              <a:spcPct val="90000"/>
            </a:lnSpc>
            <a:spcBef>
              <a:spcPct val="0"/>
            </a:spcBef>
            <a:spcAft>
              <a:spcPct val="35000"/>
            </a:spcAft>
            <a:buNone/>
          </a:pPr>
          <a:r>
            <a:rPr lang="it-IT" sz="1000" kern="1200">
              <a:solidFill>
                <a:schemeClr val="tx1"/>
              </a:solidFill>
              <a:latin typeface="Barlow Light" charset="0"/>
            </a:rPr>
            <a:t>Diagnostica</a:t>
          </a:r>
        </a:p>
        <a:p>
          <a:pPr marL="0" lvl="0" indent="0" algn="ctr" defTabSz="711200">
            <a:lnSpc>
              <a:spcPct val="90000"/>
            </a:lnSpc>
            <a:spcBef>
              <a:spcPct val="0"/>
            </a:spcBef>
            <a:spcAft>
              <a:spcPct val="35000"/>
            </a:spcAft>
            <a:buNone/>
          </a:pPr>
          <a:r>
            <a:rPr lang="it-IT" sz="1000" kern="1200">
              <a:solidFill>
                <a:schemeClr val="tx1"/>
              </a:solidFill>
              <a:latin typeface="Barlow Light" charset="0"/>
            </a:rPr>
            <a:t>Formativa </a:t>
          </a:r>
        </a:p>
        <a:p>
          <a:pPr marL="0" lvl="0" indent="0" algn="ctr" defTabSz="711200">
            <a:lnSpc>
              <a:spcPct val="90000"/>
            </a:lnSpc>
            <a:spcBef>
              <a:spcPct val="0"/>
            </a:spcBef>
            <a:spcAft>
              <a:spcPct val="35000"/>
            </a:spcAft>
            <a:buNone/>
          </a:pPr>
          <a:r>
            <a:rPr lang="it-IT" sz="1000" kern="1200">
              <a:solidFill>
                <a:schemeClr val="tx1"/>
              </a:solidFill>
              <a:latin typeface="Barlow Light" charset="0"/>
            </a:rPr>
            <a:t>Sommativa </a:t>
          </a:r>
          <a:endParaRPr lang="it-IT" sz="1000" b="1" kern="1200">
            <a:solidFill>
              <a:schemeClr val="tx1"/>
            </a:solidFill>
            <a:latin typeface="Barlow Light" charset="0"/>
          </a:endParaRPr>
        </a:p>
        <a:p>
          <a:pPr marL="0" lvl="0" indent="0" algn="ctr" defTabSz="711200">
            <a:lnSpc>
              <a:spcPct val="100000"/>
            </a:lnSpc>
            <a:spcBef>
              <a:spcPct val="0"/>
            </a:spcBef>
            <a:spcAft>
              <a:spcPts val="0"/>
            </a:spcAft>
            <a:buNone/>
          </a:pPr>
          <a:endParaRPr lang="it-IT" sz="1800" b="1" kern="1200" dirty="0">
            <a:solidFill>
              <a:schemeClr val="tx1"/>
            </a:solidFill>
            <a:latin typeface="Barlow Light" charset="0"/>
          </a:endParaRPr>
        </a:p>
      </dsp:txBody>
      <dsp:txXfrm>
        <a:off x="231202" y="1000215"/>
        <a:ext cx="1142047" cy="827573"/>
      </dsp:txXfrm>
    </dsp:sp>
    <dsp:sp modelId="{53F9387D-F6B2-4ECE-8867-19B9ACE86544}">
      <dsp:nvSpPr>
        <dsp:cNvPr id="0" name=""/>
        <dsp:cNvSpPr/>
      </dsp:nvSpPr>
      <dsp:spPr>
        <a:xfrm>
          <a:off x="749825" y="427656"/>
          <a:ext cx="2170197" cy="2170197"/>
        </a:xfrm>
        <a:custGeom>
          <a:avLst/>
          <a:gdLst/>
          <a:ahLst/>
          <a:cxnLst/>
          <a:rect l="0" t="0" r="0" b="0"/>
          <a:pathLst>
            <a:path>
              <a:moveTo>
                <a:pt x="221972" y="427487"/>
              </a:moveTo>
              <a:arcTo wR="1085098" hR="1085098" stAng="13038216" swAng="1177768"/>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23ED661E-478A-4E4C-9380-F30688CB12A1}" type="datetimeFigureOut">
              <a:rPr lang="it-IT" smtClean="0"/>
              <a:pPr/>
              <a:t>29/05/2025</a:t>
            </a:fld>
            <a:endParaRPr lang="it-IT"/>
          </a:p>
        </p:txBody>
      </p:sp>
      <p:sp>
        <p:nvSpPr>
          <p:cNvPr id="4" name="Segnaposto piè di pagina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64574DA3-9471-4266-B96E-8DFD4936101A}" type="slidenum">
              <a:rPr lang="it-IT" smtClean="0"/>
              <a:pPr/>
              <a:t>‹N›</a:t>
            </a:fld>
            <a:endParaRPr 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126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f7c811ed_0_47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f7c811ed_0_4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286000" y="514350"/>
            <a:ext cx="4572000" cy="2571750"/>
          </a:xfrm>
        </p:spPr>
      </p:sp>
      <p:sp>
        <p:nvSpPr>
          <p:cNvPr id="3" name="Segnaposto note 2"/>
          <p:cNvSpPr>
            <a:spLocks noGrp="1"/>
          </p:cNvSpPr>
          <p:nvPr>
            <p:ph type="body" idx="1"/>
          </p:nvPr>
        </p:nvSpPr>
        <p:spPr/>
        <p:txBody>
          <a:bodyPr>
            <a:normAutofit/>
          </a:bodyPr>
          <a:lstStyle/>
          <a:p>
            <a:endParaRPr lang="it-IT"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3" name="Google Shape;23;p5"/>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822960" y="1936751"/>
            <a:ext cx="3703320" cy="246507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663440" y="1936751"/>
            <a:ext cx="3703320" cy="246507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
        <p:nvSpPr>
          <p:cNvPr id="2" name="Title 1">
            <a:extLst>
              <a:ext uri="{FF2B5EF4-FFF2-40B4-BE49-F238E27FC236}">
                <a16:creationId xmlns:a16="http://schemas.microsoft.com/office/drawing/2014/main" id="{ECB08C4F-F8F4-A0D7-3398-1DA80C29372F}"/>
              </a:ext>
            </a:extLst>
          </p:cNvPr>
          <p:cNvSpPr>
            <a:spLocks noGrp="1"/>
          </p:cNvSpPr>
          <p:nvPr>
            <p:ph type="title"/>
          </p:nvPr>
        </p:nvSpPr>
        <p:spPr>
          <a:xfrm>
            <a:off x="870120" y="214953"/>
            <a:ext cx="7475221" cy="556595"/>
          </a:xfrm>
        </p:spPr>
        <p:txBody>
          <a:bodyPr>
            <a:noAutofit/>
          </a:bodyPr>
          <a:lstStyle>
            <a:lvl1pPr>
              <a:defRPr lang="en-US" sz="3200" b="0" i="1" u="none" strike="noStrike" kern="1200" cap="none" spc="-38" baseline="0" dirty="0">
                <a:solidFill>
                  <a:srgbClr val="0070C0"/>
                </a:solidFill>
                <a:latin typeface="Barlow Semi Condensed Medium" panose="020B0604020202020204" pitchFamily="2" charset="0"/>
                <a:ea typeface="Arial"/>
                <a:cs typeface="Arial"/>
                <a:sym typeface="Arial"/>
              </a:defRPr>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9498573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lang="en-US" sz="3200" b="0" i="1" u="none" strike="noStrike" kern="1200" cap="none" spc="-38" baseline="0" dirty="0">
                <a:solidFill>
                  <a:srgbClr val="0070C0"/>
                </a:solidFill>
                <a:latin typeface="Barlow Semi Condensed Medium" panose="020B0604020202020204" pitchFamily="2" charset="0"/>
                <a:ea typeface="Arial"/>
                <a:cs typeface="Arial"/>
                <a:sym typeface="Arial"/>
              </a:defRPr>
            </a:lvl1pPr>
          </a:lstStyle>
          <a:p>
            <a:r>
              <a:rPr lang="it-IT" dirty="0"/>
              <a:t>Fare clic per modificare lo stile del titolo dello schema</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1816153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403736287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5586B75A-687E-405C-8A0B-8D00578BA2C3}" type="datetimeFigureOut">
              <a:rPr lang="en-US" smtClean="0"/>
              <a:pPr/>
              <a:t>5/29/2025</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9680976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37493740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39107887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Tree>
    <p:extLst>
      <p:ext uri="{BB962C8B-B14F-4D97-AF65-F5344CB8AC3E}">
        <p14:creationId xmlns:p14="http://schemas.microsoft.com/office/powerpoint/2010/main" val="106385459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47" name="Google Shape;47;p8"/>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A9E769-F2DC-4407-8B2C-73664A2AE2FD}"/>
              </a:ext>
            </a:extLst>
          </p:cNvPr>
          <p:cNvSpPr>
            <a:spLocks noGrp="1"/>
          </p:cNvSpPr>
          <p:nvPr>
            <p:ph type="title"/>
          </p:nvPr>
        </p:nvSpPr>
        <p:spPr/>
        <p:txBody>
          <a:bodyPr/>
          <a:lstStyle/>
          <a:p>
            <a:r>
              <a:rPr lang="it-IT" dirty="0"/>
              <a:t>Fare clic per modificare lo stile del titolo</a:t>
            </a:r>
          </a:p>
        </p:txBody>
      </p:sp>
      <p:sp>
        <p:nvSpPr>
          <p:cNvPr id="3" name="Segnaposto data 2">
            <a:extLst>
              <a:ext uri="{FF2B5EF4-FFF2-40B4-BE49-F238E27FC236}">
                <a16:creationId xmlns:a16="http://schemas.microsoft.com/office/drawing/2014/main" id="{9E48A85F-F32C-4984-A69C-CD3AAA71BCEF}"/>
              </a:ext>
            </a:extLst>
          </p:cNvPr>
          <p:cNvSpPr>
            <a:spLocks noGrp="1"/>
          </p:cNvSpPr>
          <p:nvPr>
            <p:ph type="dt" sz="half" idx="10"/>
          </p:nvPr>
        </p:nvSpPr>
        <p:spPr/>
        <p:txBody>
          <a:bodyPr/>
          <a:lstStyle/>
          <a:p>
            <a:fld id="{C2B496F5-A021-4446-9C24-57D08D7801D7}" type="datetimeFigureOut">
              <a:rPr lang="en-US" smtClean="0"/>
              <a:pPr/>
              <a:t>5/29/2025</a:t>
            </a:fld>
            <a:endParaRPr lang="en-US"/>
          </a:p>
        </p:txBody>
      </p:sp>
      <p:sp>
        <p:nvSpPr>
          <p:cNvPr id="4" name="Segnaposto piè di pagina 3">
            <a:extLst>
              <a:ext uri="{FF2B5EF4-FFF2-40B4-BE49-F238E27FC236}">
                <a16:creationId xmlns:a16="http://schemas.microsoft.com/office/drawing/2014/main" id="{7876E0B8-F54C-4016-BFAA-F1721613159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8048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fld id="{92914AF7-53F0-4CEC-8825-E9C11936260D}" type="datetimeFigureOut">
              <a:rPr lang="it-IT" smtClean="0"/>
              <a:pPr>
                <a:defRPr/>
              </a:pPr>
              <a:t>29/05/2025</a:t>
            </a:fld>
            <a:endParaRPr lang="it-IT" dirty="0"/>
          </a:p>
        </p:txBody>
      </p:sp>
      <p:sp>
        <p:nvSpPr>
          <p:cNvPr id="5" name="Footer Placeholder 4"/>
          <p:cNvSpPr>
            <a:spLocks noGrp="1"/>
          </p:cNvSpPr>
          <p:nvPr>
            <p:ph type="ftr" sz="quarter" idx="11"/>
          </p:nvPr>
        </p:nvSpPr>
        <p:spPr/>
        <p:txBody>
          <a:bodyPr/>
          <a:lstStyle/>
          <a:p>
            <a:pPr>
              <a:defRPr/>
            </a:pPr>
            <a:endParaRPr lang="it-IT"/>
          </a:p>
        </p:txBody>
      </p:sp>
      <p:sp>
        <p:nvSpPr>
          <p:cNvPr id="6" name="Slide Number Placeholder 5"/>
          <p:cNvSpPr>
            <a:spLocks noGrp="1"/>
          </p:cNvSpPr>
          <p:nvPr>
            <p:ph type="sldNum" sz="quarter" idx="12"/>
          </p:nvPr>
        </p:nvSpPr>
        <p:spPr/>
        <p:txBody>
          <a:bodyPr/>
          <a:lstStyle/>
          <a:p>
            <a:pPr>
              <a:defRPr/>
            </a:pPr>
            <a:fld id="{E859FB12-4E22-48D7-A1BF-0FEB4C3F8D8F}" type="slidenum">
              <a:rPr lang="it-IT" smtClean="0"/>
              <a:pPr>
                <a:defRPr/>
              </a:pPr>
              <a:t>‹N›</a:t>
            </a:fld>
            <a:endParaRPr lang="it-IT" dirty="0"/>
          </a:p>
        </p:txBody>
      </p:sp>
    </p:spTree>
    <p:extLst>
      <p:ext uri="{BB962C8B-B14F-4D97-AF65-F5344CB8AC3E}">
        <p14:creationId xmlns:p14="http://schemas.microsoft.com/office/powerpoint/2010/main" val="311554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52410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marR="0" algn="ctr" rtl="0">
              <a:lnSpc>
                <a:spcPct val="100000"/>
              </a:lnSpc>
              <a:spcBef>
                <a:spcPts val="0"/>
              </a:spcBef>
              <a:spcAft>
                <a:spcPts val="0"/>
              </a:spcAft>
              <a:buClr>
                <a:srgbClr val="000000"/>
              </a:buClr>
              <a:buFont typeface="Arial"/>
              <a:defRPr lang="en-US" sz="3200" b="0" i="1" u="none" strike="noStrike" cap="none" dirty="0">
                <a:solidFill>
                  <a:srgbClr val="0070C0"/>
                </a:solidFill>
                <a:latin typeface="Barlow Semi Condensed Medium" panose="020B0604020202020204" pitchFamily="2" charset="0"/>
                <a:ea typeface="Arial"/>
                <a:cs typeface="Arial"/>
                <a:sym typeface="Arial"/>
              </a:defRPr>
            </a:lvl1pPr>
          </a:lstStyle>
          <a:p>
            <a:r>
              <a:rPr lang="it-IT" dirty="0"/>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fld id="{92914AF7-53F0-4CEC-8825-E9C11936260D}" type="datetimeFigureOut">
              <a:rPr lang="it-IT" smtClean="0"/>
              <a:pPr>
                <a:defRPr/>
              </a:pPr>
              <a:t>29/05/2025</a:t>
            </a:fld>
            <a:endParaRPr lang="it-IT" dirty="0"/>
          </a:p>
        </p:txBody>
      </p:sp>
      <p:sp>
        <p:nvSpPr>
          <p:cNvPr id="5" name="Footer Placeholder 4"/>
          <p:cNvSpPr>
            <a:spLocks noGrp="1"/>
          </p:cNvSpPr>
          <p:nvPr>
            <p:ph type="ftr" sz="quarter" idx="11"/>
          </p:nvPr>
        </p:nvSpPr>
        <p:spPr/>
        <p:txBody>
          <a:bodyPr/>
          <a:lstStyle/>
          <a:p>
            <a:pPr>
              <a:defRPr/>
            </a:pPr>
            <a:endParaRPr lang="it-IT"/>
          </a:p>
        </p:txBody>
      </p:sp>
      <p:sp>
        <p:nvSpPr>
          <p:cNvPr id="6" name="Slide Number Placeholder 5"/>
          <p:cNvSpPr>
            <a:spLocks noGrp="1"/>
          </p:cNvSpPr>
          <p:nvPr>
            <p:ph type="sldNum" sz="quarter" idx="12"/>
          </p:nvPr>
        </p:nvSpPr>
        <p:spPr/>
        <p:txBody>
          <a:bodyPr/>
          <a:lstStyle/>
          <a:p>
            <a:pPr>
              <a:defRPr/>
            </a:pPr>
            <a:fld id="{E859FB12-4E22-48D7-A1BF-0FEB4C3F8D8F}" type="slidenum">
              <a:rPr lang="it-IT" smtClean="0"/>
              <a:pPr>
                <a:defRPr/>
              </a:pPr>
              <a:t>‹N›</a:t>
            </a:fld>
            <a:endParaRPr lang="it-IT" dirty="0"/>
          </a:p>
        </p:txBody>
      </p:sp>
    </p:spTree>
    <p:extLst>
      <p:ext uri="{BB962C8B-B14F-4D97-AF65-F5344CB8AC3E}">
        <p14:creationId xmlns:p14="http://schemas.microsoft.com/office/powerpoint/2010/main" val="280514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1018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384301"/>
            <a:ext cx="3703320" cy="301751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5/29/2025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sp>
        <p:nvSpPr>
          <p:cNvPr id="2" name="Title 1">
            <a:extLst>
              <a:ext uri="{FF2B5EF4-FFF2-40B4-BE49-F238E27FC236}">
                <a16:creationId xmlns:a16="http://schemas.microsoft.com/office/drawing/2014/main" id="{CFE9D8E4-C5AC-682E-B4AB-F4BC74596093}"/>
              </a:ext>
            </a:extLst>
          </p:cNvPr>
          <p:cNvSpPr>
            <a:spLocks noGrp="1"/>
          </p:cNvSpPr>
          <p:nvPr>
            <p:ph type="title"/>
          </p:nvPr>
        </p:nvSpPr>
        <p:spPr>
          <a:xfrm>
            <a:off x="870120" y="214953"/>
            <a:ext cx="7475221" cy="556595"/>
          </a:xfrm>
        </p:spPr>
        <p:txBody>
          <a:bodyPr>
            <a:noAutofit/>
          </a:bodyPr>
          <a:lstStyle>
            <a:lvl1pPr>
              <a:defRPr lang="en-US" sz="3200" b="0" i="1" u="none" strike="noStrike" kern="1200" cap="none" spc="-38" baseline="0" dirty="0">
                <a:solidFill>
                  <a:srgbClr val="0070C0"/>
                </a:solidFill>
                <a:latin typeface="Barlow Semi Condensed Medium" panose="020B0604020202020204" pitchFamily="2" charset="0"/>
                <a:ea typeface="Arial"/>
                <a:cs typeface="Arial"/>
                <a:sym typeface="Arial"/>
              </a:defRPr>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973917869"/>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6"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020022"/>
            <a:ext cx="9141619" cy="123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4981761"/>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70120" y="214953"/>
            <a:ext cx="7475221" cy="556595"/>
          </a:xfrm>
          <a:prstGeom prst="rect">
            <a:avLst/>
          </a:prstGeom>
        </p:spPr>
        <p:txBody>
          <a:bodyPr vert="horz" lIns="91440" tIns="45720" rIns="91440" bIns="45720" rtlCol="0" anchor="b">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251520" y="1059582"/>
            <a:ext cx="8640960" cy="376044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6DFF08F-DC6B-4601-B491-B0F83F6DD2DA}" type="datetimeFigureOut">
              <a:rPr lang="en-US" dirty="0"/>
              <a:pPr/>
              <a:t>5/29/2025</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it-IT" smtClean="0"/>
              <a:pPr marL="0" lvl="0" indent="0" algn="r" rtl="0">
                <a:spcBef>
                  <a:spcPts val="0"/>
                </a:spcBef>
                <a:spcAft>
                  <a:spcPts val="0"/>
                </a:spcAft>
                <a:buNone/>
              </a:pPr>
              <a:t>‹N›</a:t>
            </a:fld>
            <a:endParaRPr lang="it-IT"/>
          </a:p>
        </p:txBody>
      </p:sp>
      <p:cxnSp>
        <p:nvCxnSpPr>
          <p:cNvPr id="10" name="Straight Connector 9"/>
          <p:cNvCxnSpPr/>
          <p:nvPr/>
        </p:nvCxnSpPr>
        <p:spPr>
          <a:xfrm>
            <a:off x="870121" y="771550"/>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78394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p:fade thruBlk="1"/>
  </p:transition>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hyperlink" Target="https://didatticapercompetenze.wordpress.com/2014/11/05/principi-per-un-apprendimento-significativo/"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e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1.xml"/><Relationship Id="rId5" Type="http://schemas.openxmlformats.org/officeDocument/2006/relationships/image" Target="../media/image42.jpe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jpeg"/><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6.xml"/><Relationship Id="rId7" Type="http://schemas.openxmlformats.org/officeDocument/2006/relationships/image" Target="../media/image59.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hyperlink" Target="https://pixnio.com/it/media/scheda-madre-processore-transistor-circuito-circuito-stampato" TargetMode="Externa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txBox="1">
            <a:spLocks noGrp="1"/>
          </p:cNvSpPr>
          <p:nvPr>
            <p:ph type="title"/>
          </p:nvPr>
        </p:nvSpPr>
        <p:spPr>
          <a:xfrm>
            <a:off x="2483768" y="362831"/>
            <a:ext cx="6345576" cy="727638"/>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it-IT" sz="5400" dirty="0">
                <a:solidFill>
                  <a:schemeClr val="accent2"/>
                </a:solidFill>
                <a:effectLst>
                  <a:outerShdw blurRad="38100" dist="38100" dir="2700000" algn="tl">
                    <a:srgbClr val="000000">
                      <a:alpha val="43137"/>
                    </a:srgbClr>
                  </a:outerShdw>
                </a:effectLst>
              </a:rPr>
              <a:t>Formazione iniziale docenti</a:t>
            </a:r>
          </a:p>
        </p:txBody>
      </p:sp>
      <p:sp>
        <p:nvSpPr>
          <p:cNvPr id="2" name="Segnaposto testo 1">
            <a:extLst>
              <a:ext uri="{FF2B5EF4-FFF2-40B4-BE49-F238E27FC236}">
                <a16:creationId xmlns:a16="http://schemas.microsoft.com/office/drawing/2014/main" id="{DB6F1D13-ACAA-1A11-EA36-E8E217A1C7D5}"/>
              </a:ext>
            </a:extLst>
          </p:cNvPr>
          <p:cNvSpPr>
            <a:spLocks noGrp="1"/>
          </p:cNvSpPr>
          <p:nvPr>
            <p:ph type="body" idx="1"/>
          </p:nvPr>
        </p:nvSpPr>
        <p:spPr>
          <a:xfrm>
            <a:off x="395536" y="2859782"/>
            <a:ext cx="8352928" cy="1888108"/>
          </a:xfrm>
        </p:spPr>
        <p:txBody>
          <a:bodyPr/>
          <a:lstStyle/>
          <a:p>
            <a:pPr>
              <a:spcBef>
                <a:spcPts val="600"/>
              </a:spcBef>
            </a:pPr>
            <a:r>
              <a:rPr lang="it-IT" sz="1600" b="1" dirty="0"/>
              <a:t>Grado di istruzione 	</a:t>
            </a:r>
            <a:r>
              <a:rPr lang="it-IT" sz="1600" dirty="0"/>
              <a:t>Scuola secondaria di II grado</a:t>
            </a:r>
          </a:p>
          <a:p>
            <a:pPr>
              <a:spcBef>
                <a:spcPts val="600"/>
              </a:spcBef>
            </a:pPr>
            <a:r>
              <a:rPr lang="it-IT" sz="1600" b="1" dirty="0"/>
              <a:t>Classi di concorso 	</a:t>
            </a:r>
            <a:r>
              <a:rPr lang="it-IT" sz="1600" dirty="0"/>
              <a:t>A041 	Scienze e tecnologie informatiche</a:t>
            </a:r>
            <a:br>
              <a:rPr lang="it-IT" sz="1600" dirty="0"/>
            </a:br>
            <a:r>
              <a:rPr lang="it-IT" sz="1600" dirty="0"/>
              <a:t>			B-16 	Laboratorio di scienze e tecnologie informatiche</a:t>
            </a:r>
          </a:p>
          <a:p>
            <a:pPr>
              <a:spcBef>
                <a:spcPts val="600"/>
              </a:spcBef>
            </a:pPr>
            <a:r>
              <a:rPr lang="it-IT" sz="1600" b="1" dirty="0"/>
              <a:t>Direttore del corso	Prof.ssa Filomena Ferrucci</a:t>
            </a:r>
          </a:p>
          <a:p>
            <a:pPr>
              <a:spcBef>
                <a:spcPts val="600"/>
              </a:spcBef>
            </a:pPr>
            <a:r>
              <a:rPr lang="it-IT" sz="1600" b="1" dirty="0"/>
              <a:t>Tutor coordinatori 	</a:t>
            </a:r>
            <a:r>
              <a:rPr lang="it-IT" sz="1600" dirty="0"/>
              <a:t>Calabrò Daniele, Pastore Maria Stella</a:t>
            </a:r>
          </a:p>
          <a:p>
            <a:endParaRPr lang="it-IT" sz="1800" dirty="0"/>
          </a:p>
        </p:txBody>
      </p:sp>
      <p:pic>
        <p:nvPicPr>
          <p:cNvPr id="1026" name="Picture 2" descr="Tirocini Unisa ::::.">
            <a:extLst>
              <a:ext uri="{FF2B5EF4-FFF2-40B4-BE49-F238E27FC236}">
                <a16:creationId xmlns:a16="http://schemas.microsoft.com/office/drawing/2014/main" id="{407DC595-7359-8EE7-8FC6-618836D9A6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40568" y="123478"/>
            <a:ext cx="2569468" cy="101567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9;p14">
            <a:extLst>
              <a:ext uri="{FF2B5EF4-FFF2-40B4-BE49-F238E27FC236}">
                <a16:creationId xmlns:a16="http://schemas.microsoft.com/office/drawing/2014/main" id="{DAB2AD50-9C3D-D07E-05DE-90A242DD5841}"/>
              </a:ext>
            </a:extLst>
          </p:cNvPr>
          <p:cNvSpPr txBox="1">
            <a:spLocks/>
          </p:cNvSpPr>
          <p:nvPr/>
        </p:nvSpPr>
        <p:spPr>
          <a:xfrm>
            <a:off x="2483768" y="1124032"/>
            <a:ext cx="6345576" cy="7276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ctr"/>
            <a:r>
              <a:rPr lang="it-IT" sz="2400" dirty="0">
                <a:solidFill>
                  <a:schemeClr val="accent2"/>
                </a:solidFill>
                <a:effectLst>
                  <a:outerShdw blurRad="38100" dist="38100" dir="2700000" algn="tl">
                    <a:srgbClr val="000000">
                      <a:alpha val="43137"/>
                    </a:srgbClr>
                  </a:outerShdw>
                </a:effectLst>
                <a:latin typeface="Barlow Medium" panose="00000600000000000000" pitchFamily="2" charset="0"/>
              </a:rPr>
              <a:t>Esempio di lezione simulata</a:t>
            </a:r>
          </a:p>
        </p:txBody>
      </p:sp>
      <p:sp>
        <p:nvSpPr>
          <p:cNvPr id="4" name="Rettangolo 3">
            <a:extLst>
              <a:ext uri="{FF2B5EF4-FFF2-40B4-BE49-F238E27FC236}">
                <a16:creationId xmlns:a16="http://schemas.microsoft.com/office/drawing/2014/main" id="{BFF6E97E-A5D7-A5E8-87DA-AB468D7440B1}"/>
              </a:ext>
            </a:extLst>
          </p:cNvPr>
          <p:cNvSpPr/>
          <p:nvPr/>
        </p:nvSpPr>
        <p:spPr>
          <a:xfrm>
            <a:off x="395536" y="2254696"/>
            <a:ext cx="7920879" cy="584775"/>
          </a:xfrm>
          <a:prstGeom prst="rect">
            <a:avLst/>
          </a:prstGeom>
        </p:spPr>
        <p:txBody>
          <a:bodyPr wrap="square">
            <a:spAutoFit/>
          </a:bodyPr>
          <a:lstStyle/>
          <a:p>
            <a:r>
              <a:rPr lang="it-IT" sz="3200" dirty="0">
                <a:ln w="3175">
                  <a:solidFill>
                    <a:schemeClr val="tx1"/>
                  </a:solidFill>
                </a:ln>
                <a:solidFill>
                  <a:srgbClr val="00B050"/>
                </a:solidFill>
                <a:latin typeface="Bebas Neue" charset="0"/>
              </a:rPr>
              <a:t>Architettura e componenti dei sistemi di elaborazione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 name="Oval 20">
            <a:extLst>
              <a:ext uri="{FF2B5EF4-FFF2-40B4-BE49-F238E27FC236}">
                <a16:creationId xmlns:a16="http://schemas.microsoft.com/office/drawing/2014/main" id="{F9224498-291E-463A-AD51-F745E7430AA7}"/>
              </a:ext>
            </a:extLst>
          </p:cNvPr>
          <p:cNvSpPr/>
          <p:nvPr/>
        </p:nvSpPr>
        <p:spPr>
          <a:xfrm>
            <a:off x="249795"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13FB2B15-179D-45C1-BB2F-0D5F14716002}"/>
              </a:ext>
            </a:extLst>
          </p:cNvPr>
          <p:cNvSpPr/>
          <p:nvPr/>
        </p:nvSpPr>
        <p:spPr>
          <a:xfrm>
            <a:off x="3357061"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8ABEB96C-2B55-4D57-8712-2AE0F7A3A89A}"/>
              </a:ext>
            </a:extLst>
          </p:cNvPr>
          <p:cNvSpPr/>
          <p:nvPr/>
        </p:nvSpPr>
        <p:spPr>
          <a:xfrm>
            <a:off x="6434694"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8D0124E9-7629-2DC3-4695-FC873EF36E66}"/>
              </a:ext>
            </a:extLst>
          </p:cNvPr>
          <p:cNvSpPr txBox="1"/>
          <p:nvPr/>
        </p:nvSpPr>
        <p:spPr>
          <a:xfrm>
            <a:off x="323528" y="1464329"/>
            <a:ext cx="8635093" cy="984885"/>
          </a:xfrm>
          <a:prstGeom prst="rect">
            <a:avLst/>
          </a:prstGeom>
          <a:noFill/>
        </p:spPr>
        <p:txBody>
          <a:bodyPr wrap="square">
            <a:spAutoFit/>
          </a:bodyPr>
          <a:lstStyle/>
          <a:p>
            <a:pPr algn="ctr"/>
            <a:r>
              <a:rPr lang="it-IT" b="1" dirty="0">
                <a:solidFill>
                  <a:schemeClr val="tx1"/>
                </a:solidFill>
                <a:latin typeface="Barlow Medium" panose="00000600000000000000" pitchFamily="2" charset="0"/>
              </a:rPr>
              <a:t>Allegato</a:t>
            </a:r>
            <a:r>
              <a:rPr lang="en-US" b="1" dirty="0">
                <a:solidFill>
                  <a:schemeClr val="tx1"/>
                </a:solidFill>
                <a:latin typeface="Barlow Medium" panose="00000600000000000000" pitchFamily="2" charset="0"/>
              </a:rPr>
              <a:t> A.2 del </a:t>
            </a:r>
            <a:r>
              <a:rPr lang="it-IT" b="1" dirty="0">
                <a:solidFill>
                  <a:schemeClr val="tx1"/>
                </a:solidFill>
                <a:latin typeface="Barlow Medium" panose="00000600000000000000" pitchFamily="2" charset="0"/>
              </a:rPr>
              <a:t>Direttiva Ministeriale n. 4 del 16/01/2012 </a:t>
            </a:r>
            <a:r>
              <a:rPr lang="it-IT" dirty="0">
                <a:solidFill>
                  <a:schemeClr val="tx1"/>
                </a:solidFill>
                <a:latin typeface="Barlow Medium" panose="00000600000000000000" pitchFamily="2" charset="0"/>
              </a:rPr>
              <a:t>recante "Istituti</a:t>
            </a:r>
            <a:r>
              <a:rPr lang="en-US" dirty="0">
                <a:solidFill>
                  <a:schemeClr val="tx1"/>
                </a:solidFill>
                <a:latin typeface="Barlow Medium" panose="00000600000000000000" pitchFamily="2" charset="0"/>
              </a:rPr>
              <a:t> </a:t>
            </a:r>
            <a:r>
              <a:rPr lang="it-IT" dirty="0">
                <a:solidFill>
                  <a:schemeClr val="tx1"/>
                </a:solidFill>
                <a:latin typeface="Barlow Medium" panose="00000600000000000000" pitchFamily="2" charset="0"/>
              </a:rPr>
              <a:t>tecnici</a:t>
            </a:r>
            <a:r>
              <a:rPr lang="en-US" dirty="0">
                <a:solidFill>
                  <a:schemeClr val="tx1"/>
                </a:solidFill>
                <a:latin typeface="Barlow Medium" panose="00000600000000000000" pitchFamily="2" charset="0"/>
              </a:rPr>
              <a:t> </a:t>
            </a:r>
            <a:r>
              <a:rPr lang="it-IT" dirty="0">
                <a:solidFill>
                  <a:schemeClr val="tx1"/>
                </a:solidFill>
                <a:latin typeface="Barlow Medium" panose="00000600000000000000" pitchFamily="2" charset="0"/>
              </a:rPr>
              <a:t> a norma dell'articolo 8, comma 3, del decreto del Presidente della Repubblica 15 marzo 2010, n. 88 - Secondo biennio e quinto anno.</a:t>
            </a:r>
          </a:p>
          <a:p>
            <a:pPr algn="ctr"/>
            <a:endParaRPr lang="it-IT" dirty="0">
              <a:solidFill>
                <a:schemeClr val="tx1"/>
              </a:solidFill>
              <a:latin typeface="Barlow Medium" panose="00000600000000000000" pitchFamily="2" charset="0"/>
            </a:endParaRPr>
          </a:p>
          <a:p>
            <a:pPr algn="ctr" defTabSz="711200">
              <a:lnSpc>
                <a:spcPct val="90000"/>
              </a:lnSpc>
              <a:spcBef>
                <a:spcPct val="0"/>
              </a:spcBef>
              <a:spcAft>
                <a:spcPct val="35000"/>
              </a:spcAft>
            </a:pPr>
            <a:r>
              <a:rPr lang="it-IT" sz="1800" b="1" kern="1200" dirty="0">
                <a:solidFill>
                  <a:srgbClr val="1A2A30"/>
                </a:solidFill>
                <a:ea typeface="+mn-ea"/>
                <a:cs typeface="+mn-cs"/>
              </a:rPr>
              <a:t>Materia "Sistemi e reti"   -   Secondo biennio</a:t>
            </a:r>
            <a:endParaRPr lang="en-US" sz="1800" b="1" kern="1200" dirty="0">
              <a:solidFill>
                <a:srgbClr val="1A2A30"/>
              </a:solidFill>
              <a:ea typeface="+mn-ea"/>
              <a:cs typeface="+mn-cs"/>
            </a:endParaRPr>
          </a:p>
        </p:txBody>
      </p:sp>
      <p:sp>
        <p:nvSpPr>
          <p:cNvPr id="19" name="Rettangolo 18">
            <a:extLst>
              <a:ext uri="{FF2B5EF4-FFF2-40B4-BE49-F238E27FC236}">
                <a16:creationId xmlns:a16="http://schemas.microsoft.com/office/drawing/2014/main" id="{5EF301CE-70D8-8889-31B5-0DE29D8C9381}"/>
              </a:ext>
            </a:extLst>
          </p:cNvPr>
          <p:cNvSpPr/>
          <p:nvPr/>
        </p:nvSpPr>
        <p:spPr>
          <a:xfrm>
            <a:off x="1115617" y="247174"/>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contenutistiche</a:t>
            </a:r>
          </a:p>
          <a:p>
            <a:pPr algn="ctr"/>
            <a:r>
              <a:rPr lang="it-IT" sz="1800" i="1" dirty="0">
                <a:solidFill>
                  <a:srgbClr val="00B050"/>
                </a:solidFill>
                <a:latin typeface="Barlow Semi Condensed Medium" panose="020B0604020202020204" pitchFamily="2" charset="0"/>
                <a:sym typeface="Bebas Neue"/>
              </a:rPr>
              <a:t>Obiettivi Formativi</a:t>
            </a:r>
            <a:endParaRPr lang="it-IT" sz="3600" i="1" dirty="0">
              <a:solidFill>
                <a:srgbClr val="00B050"/>
              </a:solidFill>
              <a:latin typeface="Barlow Semi Condensed Medium" panose="020B0604020202020204" pitchFamily="2" charset="0"/>
            </a:endParaRPr>
          </a:p>
        </p:txBody>
      </p:sp>
      <p:graphicFrame>
        <p:nvGraphicFramePr>
          <p:cNvPr id="4" name="Diagramma 3">
            <a:extLst>
              <a:ext uri="{FF2B5EF4-FFF2-40B4-BE49-F238E27FC236}">
                <a16:creationId xmlns:a16="http://schemas.microsoft.com/office/drawing/2014/main" id="{12B21205-CB69-D3BE-E811-967EB96C2264}"/>
              </a:ext>
            </a:extLst>
          </p:cNvPr>
          <p:cNvGraphicFramePr/>
          <p:nvPr>
            <p:extLst>
              <p:ext uri="{D42A27DB-BD31-4B8C-83A1-F6EECF244321}">
                <p14:modId xmlns:p14="http://schemas.microsoft.com/office/powerpoint/2010/main" val="3415811230"/>
              </p:ext>
            </p:extLst>
          </p:nvPr>
        </p:nvGraphicFramePr>
        <p:xfrm>
          <a:off x="257387" y="2499742"/>
          <a:ext cx="8635092" cy="239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1">
            <a:extLst>
              <a:ext uri="{FF2B5EF4-FFF2-40B4-BE49-F238E27FC236}">
                <a16:creationId xmlns:a16="http://schemas.microsoft.com/office/drawing/2014/main" id="{6B7B4077-BCBF-5CDF-BE11-4E57AD091430}"/>
              </a:ext>
            </a:extLst>
          </p:cNvPr>
          <p:cNvSpPr/>
          <p:nvPr/>
        </p:nvSpPr>
        <p:spPr>
          <a:xfrm>
            <a:off x="179512" y="234251"/>
            <a:ext cx="432048" cy="41323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3</a:t>
            </a:r>
          </a:p>
        </p:txBody>
      </p:sp>
    </p:spTree>
    <p:extLst>
      <p:ext uri="{BB962C8B-B14F-4D97-AF65-F5344CB8AC3E}">
        <p14:creationId xmlns:p14="http://schemas.microsoft.com/office/powerpoint/2010/main" val="3847843965"/>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D94-54F9-52B2-F3BD-97693FE96360}"/>
            </a:ext>
          </a:extLst>
        </p:cNvPr>
        <p:cNvGrpSpPr/>
        <p:nvPr/>
      </p:nvGrpSpPr>
      <p:grpSpPr>
        <a:xfrm>
          <a:off x="0" y="0"/>
          <a:ext cx="0" cy="0"/>
          <a:chOff x="0" y="0"/>
          <a:chExt cx="0" cy="0"/>
        </a:xfrm>
      </p:grpSpPr>
      <p:sp>
        <p:nvSpPr>
          <p:cNvPr id="16" name="Oval 20">
            <a:extLst>
              <a:ext uri="{FF2B5EF4-FFF2-40B4-BE49-F238E27FC236}">
                <a16:creationId xmlns:a16="http://schemas.microsoft.com/office/drawing/2014/main" id="{C44DF60C-F1E8-3F3B-E569-6454229E8C6A}"/>
              </a:ext>
            </a:extLst>
          </p:cNvPr>
          <p:cNvSpPr/>
          <p:nvPr/>
        </p:nvSpPr>
        <p:spPr>
          <a:xfrm>
            <a:off x="249795"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09D73160-E400-B585-70C9-4BF7F60899B5}"/>
              </a:ext>
            </a:extLst>
          </p:cNvPr>
          <p:cNvSpPr/>
          <p:nvPr/>
        </p:nvSpPr>
        <p:spPr>
          <a:xfrm>
            <a:off x="3357061"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9C6A712B-70F7-7FD9-711A-EC2BBA66985B}"/>
              </a:ext>
            </a:extLst>
          </p:cNvPr>
          <p:cNvSpPr/>
          <p:nvPr/>
        </p:nvSpPr>
        <p:spPr>
          <a:xfrm>
            <a:off x="6434694" y="5056305"/>
            <a:ext cx="2709306" cy="22900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1B17E385-CD66-CE4E-1FA7-8325A2A1F3B3}"/>
              </a:ext>
            </a:extLst>
          </p:cNvPr>
          <p:cNvSpPr txBox="1"/>
          <p:nvPr/>
        </p:nvSpPr>
        <p:spPr>
          <a:xfrm>
            <a:off x="323528" y="1464329"/>
            <a:ext cx="8635093" cy="341632"/>
          </a:xfrm>
          <a:prstGeom prst="rect">
            <a:avLst/>
          </a:prstGeom>
          <a:noFill/>
        </p:spPr>
        <p:txBody>
          <a:bodyPr wrap="square">
            <a:spAutoFit/>
          </a:bodyPr>
          <a:lstStyle/>
          <a:p>
            <a:pPr defTabSz="711200">
              <a:lnSpc>
                <a:spcPct val="90000"/>
              </a:lnSpc>
              <a:spcBef>
                <a:spcPct val="0"/>
              </a:spcBef>
              <a:spcAft>
                <a:spcPct val="35000"/>
              </a:spcAft>
            </a:pPr>
            <a:r>
              <a:rPr lang="it-IT" sz="1800" b="1" kern="1200" dirty="0">
                <a:solidFill>
                  <a:srgbClr val="1A2A30"/>
                </a:solidFill>
                <a:ea typeface="+mn-ea"/>
                <a:cs typeface="+mn-cs"/>
              </a:rPr>
              <a:t>Materia «Sistemi e reti» 		Classe terza 			1° quadrimestre</a:t>
            </a:r>
            <a:endParaRPr lang="en-US" sz="1800" b="1" kern="1200" dirty="0">
              <a:solidFill>
                <a:srgbClr val="1A2A30"/>
              </a:solidFill>
              <a:ea typeface="+mn-ea"/>
              <a:cs typeface="+mn-cs"/>
            </a:endParaRPr>
          </a:p>
        </p:txBody>
      </p:sp>
      <p:sp>
        <p:nvSpPr>
          <p:cNvPr id="19" name="Rettangolo 18">
            <a:extLst>
              <a:ext uri="{FF2B5EF4-FFF2-40B4-BE49-F238E27FC236}">
                <a16:creationId xmlns:a16="http://schemas.microsoft.com/office/drawing/2014/main" id="{916C30D8-4406-7B38-DA4C-B334F9E631A1}"/>
              </a:ext>
            </a:extLst>
          </p:cNvPr>
          <p:cNvSpPr/>
          <p:nvPr/>
        </p:nvSpPr>
        <p:spPr>
          <a:xfrm>
            <a:off x="1115617" y="247174"/>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contenutistiche</a:t>
            </a:r>
          </a:p>
          <a:p>
            <a:pPr algn="ctr"/>
            <a:r>
              <a:rPr lang="it-IT" sz="1800" i="1" dirty="0">
                <a:solidFill>
                  <a:srgbClr val="00B050"/>
                </a:solidFill>
                <a:latin typeface="Barlow Semi Condensed Medium" panose="020B0604020202020204" pitchFamily="2" charset="0"/>
                <a:sym typeface="Bebas Neue"/>
              </a:rPr>
              <a:t>Obiettivi di apprendimento</a:t>
            </a:r>
            <a:endParaRPr lang="it-IT" sz="3600" i="1" dirty="0">
              <a:solidFill>
                <a:srgbClr val="00B050"/>
              </a:solidFill>
              <a:latin typeface="Barlow Semi Condensed Medium" panose="020B0604020202020204" pitchFamily="2" charset="0"/>
            </a:endParaRPr>
          </a:p>
        </p:txBody>
      </p:sp>
      <p:graphicFrame>
        <p:nvGraphicFramePr>
          <p:cNvPr id="4" name="Diagramma 3">
            <a:extLst>
              <a:ext uri="{FF2B5EF4-FFF2-40B4-BE49-F238E27FC236}">
                <a16:creationId xmlns:a16="http://schemas.microsoft.com/office/drawing/2014/main" id="{9341C1E6-DB55-63FE-2C25-C862B873AAD1}"/>
              </a:ext>
            </a:extLst>
          </p:cNvPr>
          <p:cNvGraphicFramePr/>
          <p:nvPr>
            <p:extLst>
              <p:ext uri="{D42A27DB-BD31-4B8C-83A1-F6EECF244321}">
                <p14:modId xmlns:p14="http://schemas.microsoft.com/office/powerpoint/2010/main" val="522415702"/>
              </p:ext>
            </p:extLst>
          </p:nvPr>
        </p:nvGraphicFramePr>
        <p:xfrm>
          <a:off x="395536" y="1967677"/>
          <a:ext cx="8352928" cy="2892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1">
            <a:extLst>
              <a:ext uri="{FF2B5EF4-FFF2-40B4-BE49-F238E27FC236}">
                <a16:creationId xmlns:a16="http://schemas.microsoft.com/office/drawing/2014/main" id="{F1EED67A-676F-1022-1A97-EA4FC28C2740}"/>
              </a:ext>
            </a:extLst>
          </p:cNvPr>
          <p:cNvSpPr/>
          <p:nvPr/>
        </p:nvSpPr>
        <p:spPr>
          <a:xfrm>
            <a:off x="179512" y="234251"/>
            <a:ext cx="432048" cy="41323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3</a:t>
            </a:r>
          </a:p>
        </p:txBody>
      </p:sp>
    </p:spTree>
    <p:extLst>
      <p:ext uri="{BB962C8B-B14F-4D97-AF65-F5344CB8AC3E}">
        <p14:creationId xmlns:p14="http://schemas.microsoft.com/office/powerpoint/2010/main" val="1289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ttangolo 124"/>
          <p:cNvSpPr/>
          <p:nvPr/>
        </p:nvSpPr>
        <p:spPr>
          <a:xfrm>
            <a:off x="200243" y="1267201"/>
            <a:ext cx="4895182" cy="492443"/>
          </a:xfrm>
          <a:prstGeom prst="rect">
            <a:avLst/>
          </a:prstGeom>
        </p:spPr>
        <p:txBody>
          <a:bodyPr wrap="square">
            <a:spAutoFit/>
          </a:bodyPr>
          <a:lstStyle/>
          <a:p>
            <a:pPr algn="ctr">
              <a:defRPr/>
            </a:pPr>
            <a:r>
              <a:rPr lang="en-US" sz="1600" b="1" dirty="0" err="1">
                <a:solidFill>
                  <a:schemeClr val="tx1"/>
                </a:solidFill>
                <a:latin typeface="Barlow Medium" panose="00000600000000000000" pitchFamily="2" charset="0"/>
              </a:rPr>
              <a:t>Competenze</a:t>
            </a:r>
            <a:r>
              <a:rPr lang="en-US" sz="1600" b="1" dirty="0">
                <a:solidFill>
                  <a:schemeClr val="tx1"/>
                </a:solidFill>
                <a:latin typeface="Barlow Medium" panose="00000600000000000000" pitchFamily="2" charset="0"/>
              </a:rPr>
              <a:t> </a:t>
            </a:r>
            <a:r>
              <a:rPr lang="en-US" sz="1600" b="1" dirty="0" err="1">
                <a:solidFill>
                  <a:schemeClr val="tx1"/>
                </a:solidFill>
                <a:latin typeface="Barlow Medium" panose="00000600000000000000" pitchFamily="2" charset="0"/>
              </a:rPr>
              <a:t>chiave</a:t>
            </a:r>
            <a:r>
              <a:rPr lang="en-US" sz="1600" b="1" dirty="0">
                <a:solidFill>
                  <a:schemeClr val="tx1"/>
                </a:solidFill>
                <a:latin typeface="Barlow Medium" panose="00000600000000000000" pitchFamily="2" charset="0"/>
              </a:rPr>
              <a:t> per </a:t>
            </a:r>
            <a:r>
              <a:rPr lang="en-US" sz="1600" b="1" dirty="0" err="1">
                <a:solidFill>
                  <a:schemeClr val="tx1"/>
                </a:solidFill>
                <a:latin typeface="Barlow Medium" panose="00000600000000000000" pitchFamily="2" charset="0"/>
              </a:rPr>
              <a:t>l’apprendimento</a:t>
            </a:r>
            <a:r>
              <a:rPr lang="en-US" sz="1600" b="1" dirty="0">
                <a:solidFill>
                  <a:schemeClr val="tx1"/>
                </a:solidFill>
                <a:latin typeface="Barlow Medium" panose="00000600000000000000" pitchFamily="2" charset="0"/>
              </a:rPr>
              <a:t> </a:t>
            </a:r>
            <a:r>
              <a:rPr lang="en-US" sz="1600" b="1" dirty="0" err="1">
                <a:solidFill>
                  <a:schemeClr val="tx1"/>
                </a:solidFill>
                <a:latin typeface="Barlow Medium" panose="00000600000000000000" pitchFamily="2" charset="0"/>
              </a:rPr>
              <a:t>permanente</a:t>
            </a:r>
            <a:endParaRPr lang="en-US" sz="1600" b="1" dirty="0">
              <a:solidFill>
                <a:schemeClr val="tx1"/>
              </a:solidFill>
              <a:latin typeface="Barlow Medium" panose="00000600000000000000" pitchFamily="2" charset="0"/>
            </a:endParaRPr>
          </a:p>
          <a:p>
            <a:pPr algn="ctr">
              <a:defRPr/>
            </a:pPr>
            <a:r>
              <a:rPr lang="it-IT" sz="1000" dirty="0">
                <a:solidFill>
                  <a:schemeClr val="tx1"/>
                </a:solidFill>
                <a:latin typeface="Barlow Medium" panose="00000600000000000000" pitchFamily="2" charset="0"/>
              </a:rPr>
              <a:t>Raccomandazioni del Parlamento Europeo e del Consiglio 2006, 2018</a:t>
            </a:r>
            <a:endParaRPr lang="it-IT" sz="1200" dirty="0">
              <a:solidFill>
                <a:schemeClr val="tx1"/>
              </a:solidFill>
              <a:latin typeface="Barlow Medium" panose="00000600000000000000" pitchFamily="2" charset="0"/>
            </a:endParaRPr>
          </a:p>
        </p:txBody>
      </p:sp>
      <p:sp>
        <p:nvSpPr>
          <p:cNvPr id="128" name="Rettangolo 127"/>
          <p:cNvSpPr/>
          <p:nvPr/>
        </p:nvSpPr>
        <p:spPr>
          <a:xfrm>
            <a:off x="2286000" y="2310140"/>
            <a:ext cx="4572000" cy="307777"/>
          </a:xfrm>
          <a:prstGeom prst="rect">
            <a:avLst/>
          </a:prstGeom>
        </p:spPr>
        <p:txBody>
          <a:bodyPr>
            <a:spAutoFit/>
          </a:bodyPr>
          <a:lstStyle/>
          <a:p>
            <a:endParaRPr lang="it-IT"/>
          </a:p>
        </p:txBody>
      </p:sp>
      <p:sp>
        <p:nvSpPr>
          <p:cNvPr id="130" name="Rettangolo 129"/>
          <p:cNvSpPr/>
          <p:nvPr/>
        </p:nvSpPr>
        <p:spPr>
          <a:xfrm>
            <a:off x="2285984" y="2285998"/>
            <a:ext cx="4572000" cy="307777"/>
          </a:xfrm>
          <a:prstGeom prst="rect">
            <a:avLst/>
          </a:prstGeom>
        </p:spPr>
        <p:txBody>
          <a:bodyPr>
            <a:spAutoFit/>
          </a:bodyPr>
          <a:lstStyle/>
          <a:p>
            <a:endParaRPr lang="it-IT"/>
          </a:p>
        </p:txBody>
      </p:sp>
      <p:sp>
        <p:nvSpPr>
          <p:cNvPr id="68610" name="AutoShape 2" descr="Consiglio europe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graphicFrame>
        <p:nvGraphicFramePr>
          <p:cNvPr id="53" name="Tabella 52"/>
          <p:cNvGraphicFramePr>
            <a:graphicFrameLocks noGrp="1"/>
          </p:cNvGraphicFramePr>
          <p:nvPr>
            <p:extLst>
              <p:ext uri="{D42A27DB-BD31-4B8C-83A1-F6EECF244321}">
                <p14:modId xmlns:p14="http://schemas.microsoft.com/office/powerpoint/2010/main" val="758042548"/>
              </p:ext>
            </p:extLst>
          </p:nvPr>
        </p:nvGraphicFramePr>
        <p:xfrm>
          <a:off x="520542" y="1817635"/>
          <a:ext cx="4574882" cy="3078691"/>
        </p:xfrm>
        <a:graphic>
          <a:graphicData uri="http://schemas.openxmlformats.org/drawingml/2006/table">
            <a:tbl>
              <a:tblPr firstRow="1" bandRow="1">
                <a:tableStyleId>{26EC5275-DAFC-4D1D-BB08-226AE4820BEA}</a:tableStyleId>
              </a:tblPr>
              <a:tblGrid>
                <a:gridCol w="1478538">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tblGrid>
              <a:tr h="274531">
                <a:tc>
                  <a:txBody>
                    <a:bodyPr/>
                    <a:lstStyle/>
                    <a:p>
                      <a:pPr algn="l"/>
                      <a:r>
                        <a:rPr lang="it-IT" sz="1200" b="0" i="0" u="none" strike="noStrike" kern="1200" cap="none" dirty="0">
                          <a:solidFill>
                            <a:schemeClr val="accent3">
                              <a:lumMod val="75000"/>
                            </a:schemeClr>
                          </a:solidFill>
                          <a:latin typeface="Bebas Neue" charset="0"/>
                          <a:ea typeface="Arial"/>
                          <a:cs typeface="Arial"/>
                          <a:sym typeface="Arial"/>
                        </a:rPr>
                        <a:t>Alfabetica funzionale </a:t>
                      </a:r>
                      <a:endParaRPr lang="it-IT" sz="1200" dirty="0">
                        <a:solidFill>
                          <a:schemeClr val="accent3">
                            <a:lumMod val="75000"/>
                          </a:schemeClr>
                        </a:solidFill>
                      </a:endParaRPr>
                    </a:p>
                  </a:txBody>
                  <a:tcPr anchor="ctr"/>
                </a:tc>
                <a:tc>
                  <a:txBody>
                    <a:bodyPr/>
                    <a:lstStyle/>
                    <a:p>
                      <a:pPr algn="l"/>
                      <a:r>
                        <a:rPr lang="it-IT" sz="1100" dirty="0">
                          <a:solidFill>
                            <a:schemeClr val="tx1"/>
                          </a:solidFill>
                          <a:latin typeface="Barlow Light" charset="0"/>
                        </a:rPr>
                        <a:t>Per comunicare con gli altri </a:t>
                      </a:r>
                      <a:endParaRPr lang="it-IT" sz="1100" dirty="0">
                        <a:solidFill>
                          <a:schemeClr val="tx1"/>
                        </a:solidFill>
                      </a:endParaRPr>
                    </a:p>
                  </a:txBody>
                  <a:tcPr/>
                </a:tc>
                <a:extLst>
                  <a:ext uri="{0D108BD9-81ED-4DB2-BD59-A6C34878D82A}">
                    <a16:rowId xmlns:a16="http://schemas.microsoft.com/office/drawing/2014/main" val="10000"/>
                  </a:ext>
                </a:extLst>
              </a:tr>
              <a:tr h="258246">
                <a:tc>
                  <a:txBody>
                    <a:bodyPr/>
                    <a:lstStyle/>
                    <a:p>
                      <a:pPr algn="l"/>
                      <a:r>
                        <a:rPr lang="it-IT" sz="1200" b="0" i="0" u="none" strike="noStrike" kern="1200" cap="none" dirty="0" err="1">
                          <a:solidFill>
                            <a:schemeClr val="accent3">
                              <a:lumMod val="75000"/>
                            </a:schemeClr>
                          </a:solidFill>
                          <a:latin typeface="Bebas Neue" charset="0"/>
                          <a:ea typeface="Arial"/>
                          <a:cs typeface="Arial"/>
                          <a:sym typeface="Arial"/>
                        </a:rPr>
                        <a:t>Multilinguistica</a:t>
                      </a:r>
                      <a:r>
                        <a:rPr lang="it-IT" sz="1200" b="0" i="0" u="none" strike="noStrike" kern="1200" cap="none" dirty="0">
                          <a:solidFill>
                            <a:schemeClr val="accent3">
                              <a:lumMod val="75000"/>
                            </a:schemeClr>
                          </a:solidFill>
                          <a:latin typeface="Bebas Neue" charset="0"/>
                          <a:ea typeface="Arial"/>
                          <a:cs typeface="Arial"/>
                          <a:sym typeface="Arial"/>
                        </a:rPr>
                        <a:t> </a:t>
                      </a:r>
                      <a:endParaRPr lang="it-IT" sz="1200" dirty="0">
                        <a:solidFill>
                          <a:schemeClr val="accent3">
                            <a:lumMod val="75000"/>
                          </a:schemeClr>
                        </a:solidFill>
                      </a:endParaRPr>
                    </a:p>
                  </a:txBody>
                  <a:tcPr/>
                </a:tc>
                <a:tc>
                  <a:txBody>
                    <a:bodyPr/>
                    <a:lstStyle/>
                    <a:p>
                      <a:pPr algn="l"/>
                      <a:r>
                        <a:rPr lang="it-IT" sz="1100" dirty="0">
                          <a:solidFill>
                            <a:schemeClr val="tx1"/>
                          </a:solidFill>
                          <a:latin typeface="Barlow Light" charset="0"/>
                        </a:rPr>
                        <a:t>Per rafforzare l’ identità europea</a:t>
                      </a:r>
                      <a:endParaRPr lang="it-IT" sz="1100" dirty="0">
                        <a:solidFill>
                          <a:schemeClr val="tx1"/>
                        </a:solidFill>
                      </a:endParaRPr>
                    </a:p>
                  </a:txBody>
                  <a:tcPr/>
                </a:tc>
                <a:extLst>
                  <a:ext uri="{0D108BD9-81ED-4DB2-BD59-A6C34878D82A}">
                    <a16:rowId xmlns:a16="http://schemas.microsoft.com/office/drawing/2014/main" val="10001"/>
                  </a:ext>
                </a:extLst>
              </a:tr>
              <a:tr h="30762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b="0" i="0" u="none" strike="noStrike" kern="1200" cap="none" dirty="0">
                          <a:solidFill>
                            <a:schemeClr val="accent3">
                              <a:lumMod val="75000"/>
                            </a:schemeClr>
                          </a:solidFill>
                          <a:latin typeface="Bebas Neue" charset="0"/>
                          <a:cs typeface="Arial"/>
                          <a:sym typeface="Arial"/>
                        </a:rPr>
                        <a:t>Matematica, Scienza,</a:t>
                      </a:r>
                      <a:r>
                        <a:rPr lang="it-IT" sz="1200" b="0" i="0" u="none" strike="noStrike" kern="1200" cap="none" baseline="0" dirty="0">
                          <a:solidFill>
                            <a:schemeClr val="accent3">
                              <a:lumMod val="75000"/>
                            </a:schemeClr>
                          </a:solidFill>
                          <a:latin typeface="Bebas Neue" charset="0"/>
                          <a:cs typeface="Arial"/>
                          <a:sym typeface="Arial"/>
                        </a:rPr>
                        <a:t> </a:t>
                      </a:r>
                      <a:r>
                        <a:rPr lang="it-IT" sz="1200" b="0" i="0" u="none" strike="noStrike" kern="1200" cap="none" dirty="0">
                          <a:solidFill>
                            <a:schemeClr val="accent3">
                              <a:lumMod val="75000"/>
                            </a:schemeClr>
                          </a:solidFill>
                          <a:latin typeface="Bebas Neue" charset="0"/>
                          <a:cs typeface="Arial"/>
                          <a:sym typeface="Arial"/>
                        </a:rPr>
                        <a:t>tecnologia</a:t>
                      </a:r>
                      <a:r>
                        <a:rPr lang="it-IT" sz="1200" b="0" i="0" u="none" strike="noStrike" kern="1200" cap="none" baseline="0" dirty="0">
                          <a:solidFill>
                            <a:schemeClr val="accent3">
                              <a:lumMod val="75000"/>
                            </a:schemeClr>
                          </a:solidFill>
                          <a:latin typeface="Bebas Neue" charset="0"/>
                          <a:cs typeface="Arial"/>
                          <a:sym typeface="Arial"/>
                        </a:rPr>
                        <a:t> e ingegneria</a:t>
                      </a:r>
                      <a:endParaRPr lang="it-IT" sz="1200" dirty="0">
                        <a:solidFill>
                          <a:schemeClr val="accent3">
                            <a:lumMod val="75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tx1"/>
                          </a:solidFill>
                          <a:latin typeface="Barlow Light" charset="0"/>
                        </a:rPr>
                        <a:t>Per offrire un contributo al progresso della società</a:t>
                      </a:r>
                      <a:endParaRPr lang="it-IT" sz="1100" dirty="0">
                        <a:solidFill>
                          <a:schemeClr val="tx1"/>
                        </a:solidFill>
                      </a:endParaRPr>
                    </a:p>
                  </a:txBody>
                  <a:tcPr/>
                </a:tc>
                <a:extLst>
                  <a:ext uri="{0D108BD9-81ED-4DB2-BD59-A6C34878D82A}">
                    <a16:rowId xmlns:a16="http://schemas.microsoft.com/office/drawing/2014/main" val="10002"/>
                  </a:ext>
                </a:extLst>
              </a:tr>
              <a:tr h="40171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b="0" i="0" u="none" strike="noStrike" kern="1200" cap="none" dirty="0">
                          <a:solidFill>
                            <a:schemeClr val="accent3">
                              <a:lumMod val="75000"/>
                            </a:schemeClr>
                          </a:solidFill>
                          <a:latin typeface="Bebas Neue" charset="0"/>
                          <a:ea typeface="Arial"/>
                          <a:cs typeface="Arial"/>
                          <a:sym typeface="Arial"/>
                        </a:rPr>
                        <a:t>digitale</a:t>
                      </a:r>
                      <a:endParaRPr lang="it-IT" sz="1200" dirty="0">
                        <a:solidFill>
                          <a:schemeClr val="accent3">
                            <a:lumMod val="75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tx1"/>
                          </a:solidFill>
                          <a:latin typeface="Barlow Light" charset="0"/>
                        </a:rPr>
                        <a:t>Per partecipare efficacemente a una società e un’economia digitalizzate </a:t>
                      </a:r>
                      <a:endParaRPr lang="it-IT" sz="1100" dirty="0">
                        <a:solidFill>
                          <a:schemeClr val="tx1"/>
                        </a:solidFill>
                      </a:endParaRPr>
                    </a:p>
                  </a:txBody>
                  <a:tcPr/>
                </a:tc>
                <a:extLst>
                  <a:ext uri="{0D108BD9-81ED-4DB2-BD59-A6C34878D82A}">
                    <a16:rowId xmlns:a16="http://schemas.microsoft.com/office/drawing/2014/main" val="10003"/>
                  </a:ext>
                </a:extLst>
              </a:tr>
              <a:tr h="430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cap="none" dirty="0">
                          <a:solidFill>
                            <a:schemeClr val="accent3">
                              <a:lumMod val="75000"/>
                            </a:schemeClr>
                          </a:solidFill>
                          <a:latin typeface="Bebas Neue" charset="0"/>
                          <a:ea typeface="Arial"/>
                          <a:cs typeface="Arial"/>
                          <a:sym typeface="Arial"/>
                        </a:rPr>
                        <a:t>Personale, sociale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chemeClr val="accent3">
                              <a:lumMod val="75000"/>
                            </a:schemeClr>
                          </a:solidFill>
                          <a:effectLst/>
                          <a:uLnTx/>
                          <a:uFillTx/>
                          <a:latin typeface="Bebas Neue" charset="0"/>
                          <a:ea typeface="Arial"/>
                          <a:cs typeface="Arial"/>
                          <a:sym typeface="Arial"/>
                        </a:rPr>
                        <a:t>imparare a</a:t>
                      </a:r>
                      <a:r>
                        <a:rPr kumimoji="0" lang="it-IT" sz="1200" b="0" i="0" u="none" strike="noStrike" kern="1200" cap="none" spc="0" normalizeH="0" noProof="0" dirty="0">
                          <a:ln>
                            <a:noFill/>
                          </a:ln>
                          <a:solidFill>
                            <a:schemeClr val="accent3">
                              <a:lumMod val="75000"/>
                            </a:schemeClr>
                          </a:solidFill>
                          <a:effectLst/>
                          <a:uLnTx/>
                          <a:uFillTx/>
                          <a:latin typeface="Bebas Neue" charset="0"/>
                          <a:ea typeface="Arial"/>
                          <a:cs typeface="Arial"/>
                          <a:sym typeface="Arial"/>
                        </a:rPr>
                        <a:t> </a:t>
                      </a:r>
                      <a:r>
                        <a:rPr lang="it-IT" sz="1200" b="0" i="0" u="none" strike="noStrike" kern="1200" cap="none" dirty="0">
                          <a:solidFill>
                            <a:schemeClr val="accent3">
                              <a:lumMod val="75000"/>
                            </a:schemeClr>
                          </a:solidFill>
                          <a:latin typeface="Bebas Neue" charset="0"/>
                          <a:ea typeface="Arial"/>
                          <a:cs typeface="Arial"/>
                          <a:sym typeface="Arial"/>
                        </a:rPr>
                        <a:t>imparare</a:t>
                      </a:r>
                      <a:endParaRPr lang="it-IT" sz="1200" dirty="0">
                        <a:solidFill>
                          <a:schemeClr val="accent3">
                            <a:lumMod val="7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tx1"/>
                          </a:solidFill>
                          <a:latin typeface="Barlow Light" charset="0"/>
                        </a:rPr>
                        <a:t>Per adattarsi alla dinamicità del nostro tempo e vivere serenamente le relazioni</a:t>
                      </a:r>
                      <a:endParaRPr lang="it-IT" sz="1100" dirty="0">
                        <a:solidFill>
                          <a:schemeClr val="tx1"/>
                        </a:solidFill>
                      </a:endParaRPr>
                    </a:p>
                  </a:txBody>
                  <a:tcPr/>
                </a:tc>
                <a:extLst>
                  <a:ext uri="{0D108BD9-81ED-4DB2-BD59-A6C34878D82A}">
                    <a16:rowId xmlns:a16="http://schemas.microsoft.com/office/drawing/2014/main" val="10004"/>
                  </a:ext>
                </a:extLst>
              </a:tr>
              <a:tr h="33769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b="0" i="0" u="none" strike="noStrike" kern="1200" cap="none" dirty="0">
                          <a:solidFill>
                            <a:schemeClr val="accent3">
                              <a:lumMod val="75000"/>
                            </a:schemeClr>
                          </a:solidFill>
                          <a:latin typeface="Bebas Neue" charset="0"/>
                          <a:ea typeface="Arial"/>
                          <a:cs typeface="Arial"/>
                          <a:sym typeface="Arial"/>
                        </a:rPr>
                        <a:t>In materia di cittadinanza</a:t>
                      </a:r>
                      <a:endParaRPr lang="it-IT" sz="1200" dirty="0">
                        <a:solidFill>
                          <a:schemeClr val="accent3">
                            <a:lumMod val="75000"/>
                          </a:schemeClr>
                        </a:solidFill>
                      </a:endParaRPr>
                    </a:p>
                  </a:txBody>
                  <a:tcPr anchor="ctr"/>
                </a:tc>
                <a:tc>
                  <a:txBody>
                    <a:bodyPr/>
                    <a:lstStyle/>
                    <a:p>
                      <a:pPr algn="l"/>
                      <a:r>
                        <a:rPr lang="it-IT" sz="1100" dirty="0">
                          <a:solidFill>
                            <a:schemeClr val="tx1"/>
                          </a:solidFill>
                          <a:latin typeface="Barlow Light" charset="0"/>
                        </a:rPr>
                        <a:t>Per agire come cittadini responsabili  e  partecipare pienamente alla vita della  comunità</a:t>
                      </a:r>
                    </a:p>
                  </a:txBody>
                  <a:tcPr/>
                </a:tc>
                <a:extLst>
                  <a:ext uri="{0D108BD9-81ED-4DB2-BD59-A6C34878D82A}">
                    <a16:rowId xmlns:a16="http://schemas.microsoft.com/office/drawing/2014/main" val="10005"/>
                  </a:ext>
                </a:extLst>
              </a:tr>
              <a:tr h="2582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b="0" i="0" u="none" strike="noStrike" kern="1200" cap="none" dirty="0">
                          <a:solidFill>
                            <a:schemeClr val="accent3">
                              <a:lumMod val="75000"/>
                            </a:schemeClr>
                          </a:solidFill>
                          <a:latin typeface="Bebas Neue" charset="0"/>
                          <a:ea typeface="Arial"/>
                          <a:cs typeface="Arial"/>
                          <a:sym typeface="Arial"/>
                        </a:rPr>
                        <a:t>imprenditoriale</a:t>
                      </a:r>
                      <a:endParaRPr lang="it-IT" sz="1200" dirty="0">
                        <a:solidFill>
                          <a:schemeClr val="accent3">
                            <a:lumMod val="7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tx1"/>
                          </a:solidFill>
                          <a:latin typeface="Barlow Light" charset="0"/>
                        </a:rPr>
                        <a:t>Per creare valore per gli altri</a:t>
                      </a:r>
                      <a:endParaRPr lang="it-IT" sz="1100" dirty="0">
                        <a:solidFill>
                          <a:schemeClr val="tx1"/>
                        </a:solidFill>
                      </a:endParaRPr>
                    </a:p>
                  </a:txBody>
                  <a:tcPr/>
                </a:tc>
                <a:extLst>
                  <a:ext uri="{0D108BD9-81ED-4DB2-BD59-A6C34878D82A}">
                    <a16:rowId xmlns:a16="http://schemas.microsoft.com/office/drawing/2014/main" val="10006"/>
                  </a:ext>
                </a:extLst>
              </a:tr>
              <a:tr h="430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cap="none" dirty="0">
                          <a:solidFill>
                            <a:schemeClr val="accent3">
                              <a:lumMod val="75000"/>
                            </a:schemeClr>
                          </a:solidFill>
                          <a:latin typeface="Bebas Neue" charset="0"/>
                          <a:ea typeface="Arial"/>
                          <a:cs typeface="Arial"/>
                          <a:sym typeface="Arial"/>
                        </a:rPr>
                        <a:t>Consapevolezza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chemeClr val="accent3">
                              <a:lumMod val="75000"/>
                            </a:schemeClr>
                          </a:solidFill>
                          <a:effectLst/>
                          <a:uLnTx/>
                          <a:uFillTx/>
                          <a:latin typeface="Bebas Neue" charset="0"/>
                          <a:ea typeface="Arial"/>
                          <a:cs typeface="Arial"/>
                          <a:sym typeface="Arial"/>
                        </a:rPr>
                        <a:t>Espressione culturale</a:t>
                      </a:r>
                      <a:endParaRPr lang="it-IT" sz="1200" dirty="0">
                        <a:solidFill>
                          <a:schemeClr val="accent3">
                            <a:lumMod val="75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tx1"/>
                          </a:solidFill>
                          <a:latin typeface="Barlow Light" charset="0"/>
                        </a:rPr>
                        <a:t>Per essere Cittadini del mondo, partendo dalle proprie radici</a:t>
                      </a:r>
                      <a:endParaRPr lang="it-IT" sz="1100" dirty="0">
                        <a:solidFill>
                          <a:schemeClr val="tx1"/>
                        </a:solidFill>
                      </a:endParaRPr>
                    </a:p>
                  </a:txBody>
                  <a:tcPr/>
                </a:tc>
                <a:extLst>
                  <a:ext uri="{0D108BD9-81ED-4DB2-BD59-A6C34878D82A}">
                    <a16:rowId xmlns:a16="http://schemas.microsoft.com/office/drawing/2014/main" val="10007"/>
                  </a:ext>
                </a:extLst>
              </a:tr>
            </a:tbl>
          </a:graphicData>
        </a:graphic>
      </p:graphicFrame>
      <p:sp>
        <p:nvSpPr>
          <p:cNvPr id="1028" name="AutoShape 4" descr="https://encrypted-tbn3.gstatic.com/shopping?q=tbn:ANd9GcS_nsn37a6RcEUyk2UEK4CvQ72VdolmAly_-tZk7nxbgVzNYviDk5ylRUyk66Qfv-ayzHiSOwFx-aGX4Urr8-M06BQv8_oEwUSRw2w8eBywW2G2-71tDK9eQA&amp;usqp=CA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20" name="Rettangolo 19">
            <a:extLst>
              <a:ext uri="{FF2B5EF4-FFF2-40B4-BE49-F238E27FC236}">
                <a16:creationId xmlns:a16="http://schemas.microsoft.com/office/drawing/2014/main" id="{7B7E62D6-DFEC-C1AD-2F8C-2A5F4F53E59C}"/>
              </a:ext>
            </a:extLst>
          </p:cNvPr>
          <p:cNvSpPr/>
          <p:nvPr/>
        </p:nvSpPr>
        <p:spPr>
          <a:xfrm>
            <a:off x="5580111" y="1552487"/>
            <a:ext cx="3120987" cy="2831544"/>
          </a:xfrm>
          <a:prstGeom prst="rect">
            <a:avLst/>
          </a:prstGeom>
        </p:spPr>
        <p:txBody>
          <a:bodyPr wrap="square">
            <a:spAutoFit/>
          </a:bodyPr>
          <a:lstStyle/>
          <a:p>
            <a:pPr lvl="0" algn="ctr"/>
            <a:r>
              <a:rPr lang="en-US" sz="1600" b="1" dirty="0" err="1">
                <a:solidFill>
                  <a:schemeClr val="tx1"/>
                </a:solidFill>
                <a:latin typeface="Barlow Medium" panose="00000600000000000000" pitchFamily="2" charset="0"/>
              </a:rPr>
              <a:t>Istituti</a:t>
            </a:r>
            <a:r>
              <a:rPr lang="en-US" sz="1600" b="1" dirty="0">
                <a:solidFill>
                  <a:schemeClr val="tx1"/>
                </a:solidFill>
                <a:latin typeface="Barlow Medium" panose="00000600000000000000" pitchFamily="2" charset="0"/>
              </a:rPr>
              <a:t> </a:t>
            </a:r>
            <a:r>
              <a:rPr lang="en-US" sz="1600" b="1" dirty="0" err="1">
                <a:solidFill>
                  <a:schemeClr val="tx1"/>
                </a:solidFill>
                <a:latin typeface="Barlow Medium" panose="00000600000000000000" pitchFamily="2" charset="0"/>
              </a:rPr>
              <a:t>tecnici</a:t>
            </a:r>
            <a:endParaRPr lang="en-US" sz="1600" b="1" dirty="0">
              <a:solidFill>
                <a:schemeClr val="tx1"/>
              </a:solidFill>
              <a:latin typeface="Barlow Medium" panose="00000600000000000000" pitchFamily="2" charset="0"/>
            </a:endParaRPr>
          </a:p>
          <a:p>
            <a:pPr lvl="0" algn="ctr"/>
            <a:endParaRPr lang="en-US" sz="1600" b="1" dirty="0">
              <a:solidFill>
                <a:schemeClr val="tx1"/>
              </a:solidFill>
              <a:latin typeface="Barlow Medium" panose="00000600000000000000" pitchFamily="2" charset="0"/>
            </a:endParaRPr>
          </a:p>
          <a:p>
            <a:pPr algn="just">
              <a:buFont typeface="Wingdings" pitchFamily="2" charset="2"/>
              <a:buChar char="§"/>
            </a:pPr>
            <a:r>
              <a:rPr lang="it-IT" i="1" dirty="0">
                <a:latin typeface="Barlow Light" charset="0"/>
              </a:rPr>
              <a:t> </a:t>
            </a:r>
            <a:r>
              <a:rPr lang="it-IT" sz="1200" i="1" dirty="0">
                <a:latin typeface="Barlow Light" charset="0"/>
              </a:rPr>
              <a:t>Intervenire nelle diverse fasi e livelli del processo produttivo, dall’ideazione alla realizzazione del prodotto, per la parte di propria competenza, utilizzando gli strumenti di progettazione, documentazione e controllo</a:t>
            </a:r>
          </a:p>
          <a:p>
            <a:pPr algn="just">
              <a:buFont typeface="Wingdings" pitchFamily="2" charset="2"/>
              <a:buChar char="§"/>
            </a:pPr>
            <a:endParaRPr lang="it-IT" sz="1200" i="1" dirty="0">
              <a:latin typeface="Barlow Light" charset="0"/>
            </a:endParaRPr>
          </a:p>
          <a:p>
            <a:pPr algn="just">
              <a:buFont typeface="Wingdings" pitchFamily="2" charset="2"/>
              <a:buChar char="§"/>
            </a:pPr>
            <a:r>
              <a:rPr lang="it-IT" sz="1200" i="1" dirty="0">
                <a:latin typeface="Barlow Light" charset="0"/>
              </a:rPr>
              <a:t> Utilizzare gli strumenti culturali e metodologici acquisiti per porsi con atteggiamento razionale, critico e responsabile di fronte alla realtà, ai suoi fenomeni e ai suoi problemi, anche ai fini dell’apprendimento permanente</a:t>
            </a:r>
            <a:endParaRPr lang="en-US" sz="1200" i="1" dirty="0">
              <a:latin typeface="Barlow Light" charset="0"/>
            </a:endParaRPr>
          </a:p>
        </p:txBody>
      </p:sp>
      <p:sp>
        <p:nvSpPr>
          <p:cNvPr id="21" name="Rettangolo 20">
            <a:extLst>
              <a:ext uri="{FF2B5EF4-FFF2-40B4-BE49-F238E27FC236}">
                <a16:creationId xmlns:a16="http://schemas.microsoft.com/office/drawing/2014/main" id="{3AC25FA7-4A46-E4DD-D980-1FA49A26C47B}"/>
              </a:ext>
            </a:extLst>
          </p:cNvPr>
          <p:cNvSpPr/>
          <p:nvPr/>
        </p:nvSpPr>
        <p:spPr>
          <a:xfrm>
            <a:off x="4862811" y="2215294"/>
            <a:ext cx="1154162" cy="1656184"/>
          </a:xfrm>
          <a:prstGeom prst="rect">
            <a:avLst/>
          </a:prstGeom>
          <a:noFill/>
        </p:spPr>
        <p:txBody>
          <a:bodyPr vert="wordArtVert" wrap="square" lIns="91440" tIns="45720" rIns="91440" bIns="45720">
            <a:spAutoFit/>
          </a:bodyPr>
          <a:lstStyle/>
          <a:p>
            <a:pPr algn="ctr"/>
            <a:r>
              <a:rPr lang="en-US" sz="16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Barlow Light" charset="0"/>
              </a:rPr>
              <a:t>PECUP</a:t>
            </a:r>
            <a:r>
              <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Barlow Light" charset="0"/>
              </a:rPr>
              <a:t>  </a:t>
            </a:r>
            <a:endParaRPr lang="it-IT"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2" name="Rettangolo 21">
            <a:extLst>
              <a:ext uri="{FF2B5EF4-FFF2-40B4-BE49-F238E27FC236}">
                <a16:creationId xmlns:a16="http://schemas.microsoft.com/office/drawing/2014/main" id="{5F9F4F2B-DE58-3139-CEA7-355F6B35009C}"/>
              </a:ext>
            </a:extLst>
          </p:cNvPr>
          <p:cNvSpPr/>
          <p:nvPr/>
        </p:nvSpPr>
        <p:spPr>
          <a:xfrm>
            <a:off x="1115617" y="247174"/>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contenutistiche</a:t>
            </a:r>
          </a:p>
          <a:p>
            <a:pPr algn="ctr"/>
            <a:r>
              <a:rPr lang="it-IT" sz="1800" i="1" dirty="0">
                <a:solidFill>
                  <a:srgbClr val="00B050"/>
                </a:solidFill>
                <a:latin typeface="Barlow Semi Condensed Medium" panose="020B0604020202020204" pitchFamily="2" charset="0"/>
                <a:sym typeface="Bebas Neue"/>
              </a:rPr>
              <a:t>Competenze chiave di cittadinanza</a:t>
            </a:r>
            <a:endParaRPr lang="it-IT" sz="3600" i="1" dirty="0">
              <a:solidFill>
                <a:srgbClr val="00B050"/>
              </a:solidFill>
              <a:latin typeface="Barlow Semi Condensed Medium" panose="020B0604020202020204" pitchFamily="2" charset="0"/>
            </a:endParaRPr>
          </a:p>
        </p:txBody>
      </p:sp>
      <p:pic>
        <p:nvPicPr>
          <p:cNvPr id="8194" name="Picture 2" descr="Badge - Free sports and competition icons">
            <a:extLst>
              <a:ext uri="{FF2B5EF4-FFF2-40B4-BE49-F238E27FC236}">
                <a16:creationId xmlns:a16="http://schemas.microsoft.com/office/drawing/2014/main" id="{1974CF9C-542B-749A-8462-8F251664B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83" y="1816807"/>
            <a:ext cx="299415" cy="2994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adge - Free sports and competition icons">
            <a:extLst>
              <a:ext uri="{FF2B5EF4-FFF2-40B4-BE49-F238E27FC236}">
                <a16:creationId xmlns:a16="http://schemas.microsoft.com/office/drawing/2014/main" id="{933D2782-00B4-431B-B942-DDEBF423F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83" y="2444067"/>
            <a:ext cx="299415" cy="2994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adge - Free sports and competition icons">
            <a:extLst>
              <a:ext uri="{FF2B5EF4-FFF2-40B4-BE49-F238E27FC236}">
                <a16:creationId xmlns:a16="http://schemas.microsoft.com/office/drawing/2014/main" id="{0A4CFA88-0219-707E-680E-EDDE00E0F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75" y="2900105"/>
            <a:ext cx="299415" cy="2994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adge - Free sports and competition icons">
            <a:extLst>
              <a:ext uri="{FF2B5EF4-FFF2-40B4-BE49-F238E27FC236}">
                <a16:creationId xmlns:a16="http://schemas.microsoft.com/office/drawing/2014/main" id="{BE2CBCE2-2397-1B9B-7C04-5E3943B98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83" y="3328603"/>
            <a:ext cx="299415" cy="299415"/>
          </a:xfrm>
          <a:prstGeom prst="rect">
            <a:avLst/>
          </a:prstGeom>
          <a:noFill/>
          <a:extLst>
            <a:ext uri="{909E8E84-426E-40DD-AFC4-6F175D3DCCD1}">
              <a14:hiddenFill xmlns:a14="http://schemas.microsoft.com/office/drawing/2010/main">
                <a:solidFill>
                  <a:srgbClr val="FFFFFF"/>
                </a:solidFill>
              </a14:hiddenFill>
            </a:ext>
          </a:extLst>
        </p:spPr>
      </p:pic>
      <p:sp>
        <p:nvSpPr>
          <p:cNvPr id="6" name="Oval 1">
            <a:extLst>
              <a:ext uri="{FF2B5EF4-FFF2-40B4-BE49-F238E27FC236}">
                <a16:creationId xmlns:a16="http://schemas.microsoft.com/office/drawing/2014/main" id="{33504071-3433-8C1E-F06E-AC4C0E3578DD}"/>
              </a:ext>
            </a:extLst>
          </p:cNvPr>
          <p:cNvSpPr/>
          <p:nvPr/>
        </p:nvSpPr>
        <p:spPr>
          <a:xfrm>
            <a:off x="179512" y="234251"/>
            <a:ext cx="432048" cy="41323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21">
            <a:extLst>
              <a:ext uri="{FF2B5EF4-FFF2-40B4-BE49-F238E27FC236}">
                <a16:creationId xmlns:a16="http://schemas.microsoft.com/office/drawing/2014/main" id="{85051E2E-0BF1-478E-B1F3-CAA1BF286D60}"/>
              </a:ext>
            </a:extLst>
          </p:cNvPr>
          <p:cNvSpPr txBox="1"/>
          <p:nvPr/>
        </p:nvSpPr>
        <p:spPr>
          <a:xfrm>
            <a:off x="3923928" y="1510962"/>
            <a:ext cx="4752528" cy="320087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it-IT" sz="1600" i="0" u="none" strike="noStrike" kern="1200" cap="none" spc="0" normalizeH="0" baseline="0" noProof="0" dirty="0">
                <a:ln>
                  <a:noFill/>
                </a:ln>
                <a:solidFill>
                  <a:schemeClr val="accent3">
                    <a:lumMod val="50000"/>
                  </a:schemeClr>
                </a:solidFill>
                <a:effectLst/>
                <a:uLnTx/>
                <a:uFillTx/>
                <a:latin typeface="Bebas Neue" charset="0"/>
              </a:rPr>
              <a:t>Didattica personalizzata</a:t>
            </a:r>
          </a:p>
          <a:p>
            <a:pPr lvl="0">
              <a:buClrTx/>
              <a:defRPr/>
            </a:pPr>
            <a:r>
              <a:rPr lang="it-IT" sz="1200" b="1" kern="1200" dirty="0">
                <a:solidFill>
                  <a:schemeClr val="accent2">
                    <a:lumMod val="50000"/>
                  </a:schemeClr>
                </a:solidFill>
                <a:latin typeface="Barlow Light" charset="0"/>
              </a:rPr>
              <a:t>Relazione educativa </a:t>
            </a:r>
            <a:r>
              <a:rPr lang="it-IT" sz="1200" kern="1200" dirty="0">
                <a:solidFill>
                  <a:schemeClr val="accent2">
                    <a:lumMod val="50000"/>
                  </a:schemeClr>
                </a:solidFill>
                <a:latin typeface="Barlow Light" charset="0"/>
              </a:rPr>
              <a:t>basata su:</a:t>
            </a:r>
          </a:p>
          <a:p>
            <a:pPr lvl="0">
              <a:buClrTx/>
              <a:buFont typeface="Wingdings" pitchFamily="2" charset="2"/>
              <a:buChar char="§"/>
              <a:defRPr/>
            </a:pPr>
            <a:r>
              <a:rPr lang="it-IT" sz="1200" kern="1200" dirty="0">
                <a:solidFill>
                  <a:schemeClr val="accent2">
                    <a:lumMod val="50000"/>
                  </a:schemeClr>
                </a:solidFill>
                <a:latin typeface="Barlow Light" charset="0"/>
              </a:rPr>
              <a:t> ascolto attivo  </a:t>
            </a:r>
          </a:p>
          <a:p>
            <a:pPr lvl="0">
              <a:buClrTx/>
              <a:buFont typeface="Wingdings" pitchFamily="2" charset="2"/>
              <a:buChar char="§"/>
              <a:defRPr/>
            </a:pPr>
            <a:r>
              <a:rPr lang="it-IT" sz="1200" kern="1200" dirty="0">
                <a:solidFill>
                  <a:schemeClr val="accent2">
                    <a:lumMod val="50000"/>
                  </a:schemeClr>
                </a:solidFill>
                <a:latin typeface="Barlow Light" charset="0"/>
              </a:rPr>
              <a:t> comunicazione efficace</a:t>
            </a:r>
          </a:p>
          <a:p>
            <a:pPr lvl="0">
              <a:buClrTx/>
              <a:buFont typeface="Wingdings" pitchFamily="2" charset="2"/>
              <a:buChar char="§"/>
              <a:defRPr/>
            </a:pPr>
            <a:r>
              <a:rPr lang="it-IT" sz="1200" kern="1200" dirty="0">
                <a:solidFill>
                  <a:schemeClr val="accent2">
                    <a:lumMod val="50000"/>
                  </a:schemeClr>
                </a:solidFill>
                <a:latin typeface="Barlow Light" charset="0"/>
              </a:rPr>
              <a:t> fiducia</a:t>
            </a:r>
          </a:p>
          <a:p>
            <a:pPr lvl="0">
              <a:buClrTx/>
              <a:buFont typeface="Wingdings" pitchFamily="2" charset="2"/>
              <a:buChar char="§"/>
              <a:defRPr/>
            </a:pPr>
            <a:r>
              <a:rPr lang="it-IT" sz="1200" kern="1200" dirty="0">
                <a:solidFill>
                  <a:schemeClr val="accent2">
                    <a:lumMod val="50000"/>
                  </a:schemeClr>
                </a:solidFill>
                <a:latin typeface="Barlow Light" charset="0"/>
              </a:rPr>
              <a:t> assertività</a:t>
            </a:r>
          </a:p>
          <a:p>
            <a:pPr lvl="0">
              <a:buClrTx/>
              <a:buFont typeface="Wingdings" pitchFamily="2" charset="2"/>
              <a:buChar char="§"/>
              <a:defRPr/>
            </a:pPr>
            <a:endParaRPr kumimoji="0" lang="it-IT" i="0" u="none" strike="noStrike" kern="1200" cap="none" spc="0" normalizeH="0" baseline="0" noProof="0" dirty="0">
              <a:ln>
                <a:noFill/>
              </a:ln>
              <a:solidFill>
                <a:schemeClr val="accent2">
                  <a:lumMod val="50000"/>
                </a:schemeClr>
              </a:solidFill>
              <a:effectLst/>
              <a:uLnTx/>
              <a:uFillTx/>
              <a:latin typeface="Bebas Neue"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it-IT" sz="1600" i="0" u="none" strike="noStrike" kern="1200" cap="none" spc="0" normalizeH="0" baseline="0" noProof="0" dirty="0">
                <a:ln>
                  <a:noFill/>
                </a:ln>
                <a:solidFill>
                  <a:schemeClr val="accent3">
                    <a:lumMod val="50000"/>
                  </a:schemeClr>
                </a:solidFill>
                <a:effectLst/>
                <a:uLnTx/>
                <a:uFillTx/>
                <a:latin typeface="Bebas Neue" charset="0"/>
              </a:rPr>
              <a:t>Metodologie</a:t>
            </a:r>
            <a:r>
              <a:rPr kumimoji="0" lang="it-IT" sz="1600" i="0" u="none" strike="noStrike" kern="1200" cap="none" spc="0" normalizeH="0" noProof="0" dirty="0">
                <a:ln>
                  <a:noFill/>
                </a:ln>
                <a:solidFill>
                  <a:schemeClr val="accent3">
                    <a:lumMod val="50000"/>
                  </a:schemeClr>
                </a:solidFill>
                <a:effectLst/>
                <a:uLnTx/>
                <a:uFillTx/>
                <a:latin typeface="Bebas Neue" charset="0"/>
              </a:rPr>
              <a:t> </a:t>
            </a:r>
            <a:r>
              <a:rPr kumimoji="0" lang="it-IT" sz="1600" i="0" u="none" strike="noStrike" kern="1200" cap="none" spc="0" normalizeH="0" baseline="0" noProof="0" dirty="0">
                <a:ln>
                  <a:noFill/>
                </a:ln>
                <a:solidFill>
                  <a:schemeClr val="accent3">
                    <a:lumMod val="50000"/>
                  </a:schemeClr>
                </a:solidFill>
                <a:effectLst/>
                <a:uLnTx/>
                <a:uFillTx/>
                <a:latin typeface="Bebas Neue" charset="0"/>
              </a:rPr>
              <a:t>e strategie</a:t>
            </a:r>
            <a:endParaRPr kumimoji="0" lang="it-IT" i="0" u="none" strike="noStrike" kern="1200" cap="none" spc="0" normalizeH="0" noProof="0" dirty="0">
              <a:ln>
                <a:noFill/>
              </a:ln>
              <a:solidFill>
                <a:schemeClr val="accent3">
                  <a:lumMod val="50000"/>
                </a:schemeClr>
              </a:solidFill>
              <a:effectLst/>
              <a:uLnTx/>
              <a:uFillTx/>
              <a:latin typeface="Bebas Neue" charset="0"/>
            </a:endParaRPr>
          </a:p>
          <a:p>
            <a:pPr marL="87313" marR="0" lvl="0" indent="-87313" defTabSz="914400" rtl="0" eaLnBrk="1" fontAlgn="auto" latinLnBrk="0" hangingPunct="1">
              <a:lnSpc>
                <a:spcPct val="100000"/>
              </a:lnSpc>
              <a:spcBef>
                <a:spcPts val="0"/>
              </a:spcBef>
              <a:spcAft>
                <a:spcPts val="0"/>
              </a:spcAft>
              <a:buClrTx/>
              <a:buSzTx/>
              <a:buFont typeface="Wingdings" pitchFamily="2" charset="2"/>
              <a:buChar char="§"/>
              <a:tabLst/>
              <a:defRPr/>
            </a:pPr>
            <a:r>
              <a:rPr lang="it-IT" sz="1200" kern="1200" dirty="0">
                <a:solidFill>
                  <a:schemeClr val="accent2">
                    <a:lumMod val="50000"/>
                  </a:schemeClr>
                </a:solidFill>
                <a:latin typeface="Barlow Light" charset="0"/>
              </a:rPr>
              <a:t> </a:t>
            </a:r>
            <a:r>
              <a:rPr lang="it-IT" sz="1200" b="1" kern="1200" dirty="0">
                <a:solidFill>
                  <a:schemeClr val="accent2">
                    <a:lumMod val="50000"/>
                  </a:schemeClr>
                </a:solidFill>
                <a:latin typeface="Barlow Light" charset="0"/>
              </a:rPr>
              <a:t>Ricettiva</a:t>
            </a:r>
            <a:r>
              <a:rPr lang="it-IT" sz="1200" kern="1200" dirty="0">
                <a:solidFill>
                  <a:schemeClr val="accent2">
                    <a:lumMod val="50000"/>
                  </a:schemeClr>
                </a:solidFill>
                <a:latin typeface="Barlow Light" charset="0"/>
              </a:rPr>
              <a:t>: </a:t>
            </a:r>
            <a:r>
              <a:rPr lang="it-IT" sz="1200" i="1" kern="1200" dirty="0">
                <a:solidFill>
                  <a:schemeClr val="accent2">
                    <a:lumMod val="50000"/>
                  </a:schemeClr>
                </a:solidFill>
                <a:latin typeface="Barlow Light" charset="0"/>
              </a:rPr>
              <a:t>Lezione frontale partecipata con supporto di slides e lavagna interattiva (LIM); Discussione guidata e per favorire il coinvolgimento attivo, gamification per stimolare la motivazione</a:t>
            </a:r>
          </a:p>
          <a:p>
            <a:pPr marL="87313" lvl="0" indent="-87313">
              <a:buClrTx/>
              <a:buFont typeface="Wingdings" pitchFamily="2" charset="2"/>
              <a:buChar char="§"/>
              <a:defRPr/>
            </a:pPr>
            <a:r>
              <a:rPr lang="it-IT" sz="1200" b="1" kern="1200" dirty="0">
                <a:solidFill>
                  <a:schemeClr val="accent2">
                    <a:lumMod val="50000"/>
                  </a:schemeClr>
                </a:solidFill>
                <a:latin typeface="Barlow Light" charset="0"/>
              </a:rPr>
              <a:t>Operativa</a:t>
            </a:r>
            <a:r>
              <a:rPr lang="it-IT" sz="1200" kern="1200" dirty="0">
                <a:solidFill>
                  <a:schemeClr val="accent2">
                    <a:lumMod val="50000"/>
                  </a:schemeClr>
                </a:solidFill>
                <a:latin typeface="Barlow Light" charset="0"/>
              </a:rPr>
              <a:t>: </a:t>
            </a:r>
            <a:r>
              <a:rPr lang="it-IT" sz="1200" i="1" kern="1200" dirty="0">
                <a:solidFill>
                  <a:schemeClr val="accent2">
                    <a:lumMod val="50000"/>
                  </a:schemeClr>
                </a:solidFill>
                <a:latin typeface="Barlow Light" charset="0"/>
              </a:rPr>
              <a:t>laboratorio, learning by </a:t>
            </a:r>
            <a:r>
              <a:rPr lang="it-IT" sz="1200" i="1" kern="1200" dirty="0" err="1">
                <a:solidFill>
                  <a:schemeClr val="accent2">
                    <a:lumMod val="50000"/>
                  </a:schemeClr>
                </a:solidFill>
                <a:latin typeface="Barlow Light" charset="0"/>
              </a:rPr>
              <a:t>doing</a:t>
            </a:r>
            <a:r>
              <a:rPr lang="it-IT" sz="1200" kern="1200" dirty="0">
                <a:solidFill>
                  <a:schemeClr val="accent2">
                    <a:lumMod val="50000"/>
                  </a:schemeClr>
                </a:solidFill>
                <a:latin typeface="Barlow Light" charset="0"/>
              </a:rPr>
              <a:t> </a:t>
            </a:r>
            <a:endParaRPr lang="it-IT" sz="1200" i="1" kern="1200" dirty="0">
              <a:solidFill>
                <a:schemeClr val="accent2">
                  <a:lumMod val="50000"/>
                </a:schemeClr>
              </a:solidFill>
              <a:latin typeface="Barlow Light" charset="0"/>
            </a:endParaRPr>
          </a:p>
          <a:p>
            <a:pPr marL="87313" lvl="1" indent="-87313">
              <a:buClrTx/>
              <a:buFont typeface="Wingdings" pitchFamily="2" charset="2"/>
              <a:buChar char="§"/>
              <a:defRPr/>
            </a:pPr>
            <a:r>
              <a:rPr lang="it-IT" sz="1200" b="1" kern="1200" dirty="0">
                <a:solidFill>
                  <a:schemeClr val="accent2">
                    <a:lumMod val="50000"/>
                  </a:schemeClr>
                </a:solidFill>
                <a:latin typeface="Barlow Light" charset="0"/>
              </a:rPr>
              <a:t>C</a:t>
            </a:r>
            <a:r>
              <a:rPr kumimoji="0" lang="it-IT" sz="1200" b="1" i="0" u="none" strike="noStrike" kern="1200" cap="none" spc="0" normalizeH="0" noProof="0" dirty="0" err="1">
                <a:ln>
                  <a:noFill/>
                </a:ln>
                <a:solidFill>
                  <a:schemeClr val="accent2">
                    <a:lumMod val="50000"/>
                  </a:schemeClr>
                </a:solidFill>
                <a:effectLst/>
                <a:uLnTx/>
                <a:uFillTx/>
                <a:latin typeface="Barlow Light" charset="0"/>
              </a:rPr>
              <a:t>ollaborativa</a:t>
            </a:r>
            <a:r>
              <a:rPr kumimoji="0" lang="it-IT" sz="1200" i="0" u="none" strike="noStrike" kern="1200" cap="none" spc="0" normalizeH="0" noProof="0" dirty="0">
                <a:ln>
                  <a:noFill/>
                </a:ln>
                <a:solidFill>
                  <a:schemeClr val="accent2">
                    <a:lumMod val="50000"/>
                  </a:schemeClr>
                </a:solidFill>
                <a:effectLst/>
                <a:uLnTx/>
                <a:uFillTx/>
                <a:latin typeface="Barlow Light" charset="0"/>
              </a:rPr>
              <a:t>: </a:t>
            </a:r>
            <a:r>
              <a:rPr lang="it-IT" sz="1200" i="1" kern="1200" dirty="0" err="1">
                <a:solidFill>
                  <a:schemeClr val="accent2">
                    <a:lumMod val="50000"/>
                  </a:schemeClr>
                </a:solidFill>
                <a:latin typeface="Barlow Light" charset="0"/>
              </a:rPr>
              <a:t>role</a:t>
            </a:r>
            <a:r>
              <a:rPr lang="it-IT" sz="1200" i="1" kern="1200" dirty="0">
                <a:solidFill>
                  <a:schemeClr val="accent2">
                    <a:lumMod val="50000"/>
                  </a:schemeClr>
                </a:solidFill>
                <a:latin typeface="Barlow Light" charset="0"/>
              </a:rPr>
              <a:t> play, approccio cooperativo per promuovere la collaborazione e l'apprendimento tra pari</a:t>
            </a:r>
            <a:endParaRPr kumimoji="0" lang="it-IT" sz="1200" i="1" u="none" strike="noStrike" kern="1200" cap="none" spc="0" normalizeH="0" noProof="0" dirty="0">
              <a:ln>
                <a:noFill/>
              </a:ln>
              <a:solidFill>
                <a:schemeClr val="accent2">
                  <a:lumMod val="50000"/>
                </a:schemeClr>
              </a:solidFill>
              <a:effectLst/>
              <a:uLnTx/>
              <a:uFillTx/>
              <a:latin typeface="Barlow Light" charset="0"/>
            </a:endParaRPr>
          </a:p>
          <a:p>
            <a:pPr marL="87313" marR="0" lvl="0" indent="-87313"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it-IT" sz="1200" i="0" u="none" strike="noStrike" kern="1200" cap="none" spc="0" normalizeH="0" noProof="0" dirty="0">
                <a:ln>
                  <a:noFill/>
                </a:ln>
                <a:solidFill>
                  <a:schemeClr val="accent2">
                    <a:lumMod val="50000"/>
                  </a:schemeClr>
                </a:solidFill>
                <a:effectLst/>
                <a:uLnTx/>
                <a:uFillTx/>
                <a:latin typeface="Barlow Light" charset="0"/>
              </a:rPr>
              <a:t> </a:t>
            </a:r>
            <a:r>
              <a:rPr kumimoji="0" lang="it-IT" sz="1200" b="1" i="0" u="none" strike="noStrike" kern="1200" cap="none" spc="0" normalizeH="0" noProof="0" dirty="0">
                <a:ln>
                  <a:noFill/>
                </a:ln>
                <a:solidFill>
                  <a:schemeClr val="accent2">
                    <a:lumMod val="50000"/>
                  </a:schemeClr>
                </a:solidFill>
                <a:effectLst/>
                <a:uLnTx/>
                <a:uFillTx/>
                <a:latin typeface="Barlow Light" charset="0"/>
              </a:rPr>
              <a:t>Autoregolativa</a:t>
            </a:r>
            <a:r>
              <a:rPr kumimoji="0" lang="it-IT" sz="1200" i="0" u="none" strike="noStrike" kern="1200" cap="none" spc="0" normalizeH="0" noProof="0" dirty="0">
                <a:ln>
                  <a:noFill/>
                </a:ln>
                <a:solidFill>
                  <a:schemeClr val="accent2">
                    <a:lumMod val="50000"/>
                  </a:schemeClr>
                </a:solidFill>
                <a:effectLst/>
                <a:uLnTx/>
                <a:uFillTx/>
                <a:latin typeface="Barlow Light" charset="0"/>
              </a:rPr>
              <a:t>: </a:t>
            </a:r>
            <a:r>
              <a:rPr kumimoji="0" lang="it-IT" sz="1200" i="1" u="none" strike="noStrike" kern="1200" cap="none" spc="0" normalizeH="0" noProof="0" dirty="0">
                <a:ln>
                  <a:noFill/>
                </a:ln>
                <a:solidFill>
                  <a:schemeClr val="accent2">
                    <a:lumMod val="50000"/>
                  </a:schemeClr>
                </a:solidFill>
                <a:effectLst/>
                <a:uLnTx/>
                <a:uFillTx/>
                <a:latin typeface="Barlow Light" charset="0"/>
              </a:rPr>
              <a:t>Feedback docente e confronto tra pari; Autovalutazione tramite riflessione sul processo di apprendimento</a:t>
            </a:r>
            <a:r>
              <a:rPr lang="it-IT" sz="1200" kern="1200" dirty="0">
                <a:solidFill>
                  <a:schemeClr val="accent2">
                    <a:lumMod val="50000"/>
                  </a:schemeClr>
                </a:solidFill>
                <a:latin typeface="Barlow Light" charset="0"/>
              </a:rPr>
              <a:t> </a:t>
            </a:r>
          </a:p>
        </p:txBody>
      </p:sp>
      <p:sp>
        <p:nvSpPr>
          <p:cNvPr id="27" name="Rettangolo 26"/>
          <p:cNvSpPr/>
          <p:nvPr/>
        </p:nvSpPr>
        <p:spPr>
          <a:xfrm>
            <a:off x="597995" y="893505"/>
            <a:ext cx="7948010" cy="430887"/>
          </a:xfrm>
          <a:prstGeom prst="rect">
            <a:avLst/>
          </a:prstGeom>
        </p:spPr>
        <p:txBody>
          <a:bodyPr wrap="square">
            <a:spAutoFit/>
          </a:bodyPr>
          <a:lstStyle/>
          <a:p>
            <a:r>
              <a:rPr lang="it-IT" sz="2200" dirty="0">
                <a:solidFill>
                  <a:srgbClr val="00B050"/>
                </a:solidFill>
                <a:latin typeface="Barlow Light" charset="0"/>
              </a:rPr>
              <a:t> </a:t>
            </a:r>
            <a:r>
              <a:rPr lang="it-IT" sz="2200" dirty="0">
                <a:solidFill>
                  <a:schemeClr val="tx1"/>
                </a:solidFill>
                <a:latin typeface="Barlow Light" charset="0"/>
              </a:rPr>
              <a:t>Come promuovere un apprendimento significativo e inclusivo ? </a:t>
            </a:r>
          </a:p>
        </p:txBody>
      </p:sp>
      <p:graphicFrame>
        <p:nvGraphicFramePr>
          <p:cNvPr id="29" name="Diagramma 28"/>
          <p:cNvGraphicFramePr/>
          <p:nvPr>
            <p:extLst>
              <p:ext uri="{D42A27DB-BD31-4B8C-83A1-F6EECF244321}">
                <p14:modId xmlns:p14="http://schemas.microsoft.com/office/powerpoint/2010/main" val="3145323149"/>
              </p:ext>
            </p:extLst>
          </p:nvPr>
        </p:nvGraphicFramePr>
        <p:xfrm>
          <a:off x="201850" y="1707654"/>
          <a:ext cx="3628939"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ttangolo 7">
            <a:extLst>
              <a:ext uri="{FF2B5EF4-FFF2-40B4-BE49-F238E27FC236}">
                <a16:creationId xmlns:a16="http://schemas.microsoft.com/office/drawing/2014/main" id="{831AF53C-41A4-4677-43C3-C10ACD1AB709}"/>
              </a:ext>
            </a:extLst>
          </p:cNvPr>
          <p:cNvSpPr/>
          <p:nvPr/>
        </p:nvSpPr>
        <p:spPr>
          <a:xfrm>
            <a:off x="1115617" y="247174"/>
            <a:ext cx="6912767"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metodologiche      </a:t>
            </a:r>
            <a:r>
              <a:rPr lang="it-IT" sz="1800" i="1" dirty="0">
                <a:solidFill>
                  <a:srgbClr val="00B050"/>
                </a:solidFill>
                <a:latin typeface="Barlow Semi Condensed Medium" panose="020B0604020202020204" pitchFamily="2" charset="0"/>
                <a:sym typeface="Bebas Neue"/>
              </a:rPr>
              <a:t>Mediazione didattica</a:t>
            </a:r>
            <a:endParaRPr lang="it-IT" sz="3600" i="1" dirty="0">
              <a:solidFill>
                <a:srgbClr val="00B050"/>
              </a:solidFill>
              <a:latin typeface="Barlow Semi Condensed Medium" panose="020B0604020202020204" pitchFamily="2" charset="0"/>
            </a:endParaRPr>
          </a:p>
        </p:txBody>
      </p:sp>
      <p:sp>
        <p:nvSpPr>
          <p:cNvPr id="2" name="Oval 1">
            <a:extLst>
              <a:ext uri="{FF2B5EF4-FFF2-40B4-BE49-F238E27FC236}">
                <a16:creationId xmlns:a16="http://schemas.microsoft.com/office/drawing/2014/main" id="{A4D407E4-097D-1A54-C82D-E1BC25EB4432}"/>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8A87F-0184-D70B-0024-274DD026687D}"/>
            </a:ext>
          </a:extLst>
        </p:cNvPr>
        <p:cNvGrpSpPr/>
        <p:nvPr/>
      </p:nvGrpSpPr>
      <p:grpSpPr>
        <a:xfrm>
          <a:off x="0" y="0"/>
          <a:ext cx="0" cy="0"/>
          <a:chOff x="0" y="0"/>
          <a:chExt cx="0" cy="0"/>
        </a:xfrm>
      </p:grpSpPr>
      <p:sp>
        <p:nvSpPr>
          <p:cNvPr id="18" name="TextBox 21">
            <a:extLst>
              <a:ext uri="{FF2B5EF4-FFF2-40B4-BE49-F238E27FC236}">
                <a16:creationId xmlns:a16="http://schemas.microsoft.com/office/drawing/2014/main" id="{0FECE10B-933D-4AD1-CB36-5F902E55A876}"/>
              </a:ext>
            </a:extLst>
          </p:cNvPr>
          <p:cNvSpPr txBox="1"/>
          <p:nvPr/>
        </p:nvSpPr>
        <p:spPr>
          <a:xfrm>
            <a:off x="323528" y="1275606"/>
            <a:ext cx="2880320" cy="2862322"/>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Tx/>
              <a:buAutoNum type="arabicParenR"/>
              <a:tabLst/>
              <a:defRPr/>
            </a:pPr>
            <a:r>
              <a:rPr kumimoji="0" lang="it-IT" sz="1600" i="0" u="none" strike="noStrike" kern="1200" cap="none" spc="0" normalizeH="0" baseline="0" noProof="0" dirty="0">
                <a:ln>
                  <a:noFill/>
                </a:ln>
                <a:solidFill>
                  <a:schemeClr val="accent3">
                    <a:lumMod val="50000"/>
                  </a:schemeClr>
                </a:solidFill>
                <a:effectLst/>
                <a:uLnTx/>
                <a:uFillTx/>
                <a:latin typeface="Bebas Neue" charset="0"/>
              </a:rPr>
              <a:t>Etica dell’apprendimento: </a:t>
            </a:r>
            <a:r>
              <a:rPr kumimoji="0" lang="it-IT" sz="1600" i="0" u="sng" strike="noStrike" kern="1200" cap="none" spc="0" normalizeH="0" baseline="0" noProof="0" dirty="0">
                <a:ln>
                  <a:noFill/>
                </a:ln>
                <a:solidFill>
                  <a:schemeClr val="accent3">
                    <a:lumMod val="50000"/>
                  </a:schemeClr>
                </a:solidFill>
                <a:effectLst/>
                <a:uLnTx/>
                <a:uFillTx/>
                <a:latin typeface="Bebas Neue" charset="0"/>
              </a:rPr>
              <a:t>perché</a:t>
            </a:r>
            <a:r>
              <a:rPr kumimoji="0" lang="it-IT" sz="1600" i="0" u="none" strike="noStrike" kern="1200" cap="none" spc="0" normalizeH="0" baseline="0" noProof="0" dirty="0">
                <a:ln>
                  <a:noFill/>
                </a:ln>
                <a:solidFill>
                  <a:schemeClr val="accent3">
                    <a:lumMod val="50000"/>
                  </a:schemeClr>
                </a:solidFill>
                <a:effectLst/>
                <a:uLnTx/>
                <a:uFillTx/>
                <a:latin typeface="Bebas Neue" charset="0"/>
              </a:rPr>
              <a:t> dobbiamo e possiamo imparare ? </a:t>
            </a:r>
          </a:p>
          <a:p>
            <a:pPr marL="342900" marR="0" lvl="0" indent="-342900" defTabSz="914400" rtl="0" eaLnBrk="1" fontAlgn="auto" latinLnBrk="0" hangingPunct="1">
              <a:lnSpc>
                <a:spcPct val="100000"/>
              </a:lnSpc>
              <a:spcBef>
                <a:spcPts val="0"/>
              </a:spcBef>
              <a:spcAft>
                <a:spcPts val="0"/>
              </a:spcAft>
              <a:buClrTx/>
              <a:buSzTx/>
              <a:buFontTx/>
              <a:buAutoNum type="arabicParenR"/>
              <a:tabLst/>
              <a:defRPr/>
            </a:pPr>
            <a:endParaRPr kumimoji="0" lang="it-IT" sz="1600" i="0" u="none" strike="noStrike" kern="1200" cap="none" spc="0" normalizeH="0" baseline="0" noProof="0" dirty="0">
              <a:ln>
                <a:noFill/>
              </a:ln>
              <a:solidFill>
                <a:schemeClr val="accent3">
                  <a:lumMod val="50000"/>
                </a:schemeClr>
              </a:solidFill>
              <a:effectLst/>
              <a:uLnTx/>
              <a:uFillTx/>
              <a:latin typeface="Bebas Neue" charset="0"/>
            </a:endParaRPr>
          </a:p>
          <a:p>
            <a:pPr marR="0" lvl="0" defTabSz="914400" rtl="0" eaLnBrk="1" fontAlgn="auto" latinLnBrk="0" hangingPunct="1">
              <a:lnSpc>
                <a:spcPct val="100000"/>
              </a:lnSpc>
              <a:spcBef>
                <a:spcPts val="0"/>
              </a:spcBef>
              <a:spcAft>
                <a:spcPts val="0"/>
              </a:spcAft>
              <a:buClrTx/>
              <a:buSzTx/>
              <a:tabLst/>
              <a:defRPr/>
            </a:pPr>
            <a:r>
              <a:rPr lang="it-IT" sz="1200" b="1" kern="1200" cap="all" dirty="0">
                <a:solidFill>
                  <a:schemeClr val="accent2">
                    <a:lumMod val="50000"/>
                  </a:schemeClr>
                </a:solidFill>
                <a:latin typeface="Barlow Light" charset="0"/>
              </a:rPr>
              <a:t>Principio del valore</a:t>
            </a:r>
          </a:p>
          <a:p>
            <a:pPr marR="0" lvl="0" defTabSz="914400" rtl="0" eaLnBrk="1" fontAlgn="auto" latinLnBrk="0" hangingPunct="1">
              <a:lnSpc>
                <a:spcPct val="100000"/>
              </a:lnSpc>
              <a:spcBef>
                <a:spcPts val="0"/>
              </a:spcBef>
              <a:spcAft>
                <a:spcPts val="0"/>
              </a:spcAft>
              <a:buClrTx/>
              <a:buSzTx/>
              <a:tabLst/>
              <a:defRPr/>
            </a:pPr>
            <a:r>
              <a:rPr lang="it-IT" sz="1200" kern="1200" dirty="0">
                <a:solidFill>
                  <a:schemeClr val="accent2">
                    <a:lumMod val="50000"/>
                  </a:schemeClr>
                </a:solidFill>
                <a:latin typeface="Barlow Light" charset="0"/>
              </a:rPr>
              <a:t>L’apprendimento </a:t>
            </a:r>
            <a:r>
              <a:rPr lang="it-IT" sz="1200" b="1" kern="1200" dirty="0">
                <a:solidFill>
                  <a:schemeClr val="accent2">
                    <a:lumMod val="50000"/>
                  </a:schemeClr>
                </a:solidFill>
                <a:latin typeface="Barlow Light" charset="0"/>
              </a:rPr>
              <a:t>è fondamentale per noi  come persone, come lavoratori</a:t>
            </a:r>
            <a:r>
              <a:rPr lang="it-IT" sz="1200" kern="1200" dirty="0">
                <a:solidFill>
                  <a:schemeClr val="accent2">
                    <a:lumMod val="50000"/>
                  </a:schemeClr>
                </a:solidFill>
                <a:latin typeface="Barlow Light" charset="0"/>
              </a:rPr>
              <a:t>, e implica conseguenze importanti per noi in quanto singoli soggetti e per il futuro delle società in cui viviamo.</a:t>
            </a:r>
          </a:p>
          <a:p>
            <a:pPr marR="0" lvl="0" defTabSz="914400" rtl="0" eaLnBrk="1" fontAlgn="auto" latinLnBrk="0" hangingPunct="1">
              <a:lnSpc>
                <a:spcPct val="100000"/>
              </a:lnSpc>
              <a:spcBef>
                <a:spcPts val="0"/>
              </a:spcBef>
              <a:spcAft>
                <a:spcPts val="0"/>
              </a:spcAft>
              <a:buClrTx/>
              <a:buSzTx/>
              <a:tabLst/>
              <a:defRPr/>
            </a:pPr>
            <a:endParaRPr lang="it-IT" sz="1200" b="1" kern="1200" dirty="0">
              <a:solidFill>
                <a:schemeClr val="accent2">
                  <a:lumMod val="50000"/>
                </a:schemeClr>
              </a:solidFill>
              <a:latin typeface="Barlow Light" charset="0"/>
            </a:endParaRPr>
          </a:p>
          <a:p>
            <a:pPr marR="0" lvl="0" defTabSz="914400" rtl="0" eaLnBrk="1" fontAlgn="auto" latinLnBrk="0" hangingPunct="1">
              <a:lnSpc>
                <a:spcPct val="100000"/>
              </a:lnSpc>
              <a:spcBef>
                <a:spcPts val="0"/>
              </a:spcBef>
              <a:spcAft>
                <a:spcPts val="0"/>
              </a:spcAft>
              <a:buClrTx/>
              <a:buSzTx/>
              <a:tabLst/>
              <a:defRPr/>
            </a:pPr>
            <a:r>
              <a:rPr lang="it-IT" sz="1200" b="1" kern="1200" cap="all" dirty="0">
                <a:solidFill>
                  <a:schemeClr val="accent2">
                    <a:lumMod val="50000"/>
                  </a:schemeClr>
                </a:solidFill>
                <a:latin typeface="Barlow Light" charset="0"/>
              </a:rPr>
              <a:t>Principio della competenza</a:t>
            </a:r>
          </a:p>
          <a:p>
            <a:pPr marR="0" lvl="0" defTabSz="914400" rtl="0" eaLnBrk="1" fontAlgn="auto" latinLnBrk="0" hangingPunct="1">
              <a:lnSpc>
                <a:spcPct val="100000"/>
              </a:lnSpc>
              <a:spcBef>
                <a:spcPts val="0"/>
              </a:spcBef>
              <a:spcAft>
                <a:spcPts val="0"/>
              </a:spcAft>
              <a:buClrTx/>
              <a:buSzTx/>
              <a:tabLst/>
              <a:defRPr/>
            </a:pPr>
            <a:r>
              <a:rPr lang="it-IT" sz="1200" b="1" kern="1200" dirty="0">
                <a:solidFill>
                  <a:schemeClr val="accent2">
                    <a:lumMod val="50000"/>
                  </a:schemeClr>
                </a:solidFill>
                <a:latin typeface="Barlow Light" charset="0"/>
              </a:rPr>
              <a:t>Tutti noi possediamo un’enorme capacità di apprendere </a:t>
            </a:r>
            <a:r>
              <a:rPr lang="it-IT" sz="1200" kern="1200" dirty="0">
                <a:solidFill>
                  <a:schemeClr val="accent2">
                    <a:lumMod val="50000"/>
                  </a:schemeClr>
                </a:solidFill>
                <a:latin typeface="Barlow Light" charset="0"/>
              </a:rPr>
              <a:t>e tale capacità può̀ essere rinforzata e potenziata.</a:t>
            </a:r>
          </a:p>
        </p:txBody>
      </p:sp>
      <p:sp>
        <p:nvSpPr>
          <p:cNvPr id="8" name="Rettangolo 7">
            <a:extLst>
              <a:ext uri="{FF2B5EF4-FFF2-40B4-BE49-F238E27FC236}">
                <a16:creationId xmlns:a16="http://schemas.microsoft.com/office/drawing/2014/main" id="{277AC08B-7AF3-B082-6586-08063A96CED8}"/>
              </a:ext>
            </a:extLst>
          </p:cNvPr>
          <p:cNvSpPr/>
          <p:nvPr/>
        </p:nvSpPr>
        <p:spPr>
          <a:xfrm>
            <a:off x="1115617" y="247174"/>
            <a:ext cx="781410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metodologiche      </a:t>
            </a:r>
            <a:r>
              <a:rPr lang="it-IT" sz="1800" i="1" dirty="0">
                <a:solidFill>
                  <a:srgbClr val="00B050"/>
                </a:solidFill>
                <a:latin typeface="Barlow Semi Condensed Medium" panose="020B0604020202020204" pitchFamily="2" charset="0"/>
                <a:sym typeface="Bebas Neue"/>
              </a:rPr>
              <a:t>Principi di apprendimento significativo</a:t>
            </a:r>
            <a:endParaRPr lang="it-IT" sz="1800" i="1" dirty="0">
              <a:solidFill>
                <a:srgbClr val="00B050"/>
              </a:solidFill>
              <a:latin typeface="Barlow Semi Condensed Medium" panose="020B0604020202020204" pitchFamily="2" charset="0"/>
            </a:endParaRPr>
          </a:p>
        </p:txBody>
      </p:sp>
      <p:sp>
        <p:nvSpPr>
          <p:cNvPr id="5" name="TextBox 21">
            <a:extLst>
              <a:ext uri="{FF2B5EF4-FFF2-40B4-BE49-F238E27FC236}">
                <a16:creationId xmlns:a16="http://schemas.microsoft.com/office/drawing/2014/main" id="{7F96903D-ECAA-7251-7249-390CC761CCD5}"/>
              </a:ext>
            </a:extLst>
          </p:cNvPr>
          <p:cNvSpPr txBox="1"/>
          <p:nvPr/>
        </p:nvSpPr>
        <p:spPr>
          <a:xfrm>
            <a:off x="3419872" y="1005572"/>
            <a:ext cx="5232365" cy="4016484"/>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600"/>
              </a:spcAft>
              <a:buClrTx/>
              <a:buSzTx/>
              <a:buFont typeface="+mj-lt"/>
              <a:buAutoNum type="arabicParenR" startAt="2"/>
              <a:tabLst/>
              <a:defRPr/>
            </a:pPr>
            <a:r>
              <a:rPr kumimoji="0" lang="it-IT" sz="1600" i="0" u="none" strike="noStrike" kern="1200" cap="none" spc="0" normalizeH="0" baseline="0" noProof="0" dirty="0">
                <a:ln>
                  <a:noFill/>
                </a:ln>
                <a:solidFill>
                  <a:schemeClr val="accent3">
                    <a:lumMod val="50000"/>
                  </a:schemeClr>
                </a:solidFill>
                <a:effectLst/>
                <a:uLnTx/>
                <a:uFillTx/>
                <a:latin typeface="Bebas Neue" charset="0"/>
              </a:rPr>
              <a:t>Aspetti psicologici: </a:t>
            </a:r>
            <a:r>
              <a:rPr kumimoji="0" lang="it-IT" sz="1600" i="0" u="sng" strike="noStrike" kern="1200" cap="none" spc="0" normalizeH="0" baseline="0" noProof="0" dirty="0">
                <a:ln>
                  <a:noFill/>
                </a:ln>
                <a:solidFill>
                  <a:schemeClr val="accent3">
                    <a:lumMod val="50000"/>
                  </a:schemeClr>
                </a:solidFill>
                <a:effectLst/>
                <a:uLnTx/>
                <a:uFillTx/>
                <a:latin typeface="Bebas Neue" charset="0"/>
              </a:rPr>
              <a:t>Come</a:t>
            </a:r>
            <a:r>
              <a:rPr kumimoji="0" lang="it-IT" sz="1600" i="0" u="none" strike="noStrike" kern="1200" cap="none" spc="0" normalizeH="0" baseline="0" noProof="0" dirty="0">
                <a:ln>
                  <a:noFill/>
                </a:ln>
                <a:solidFill>
                  <a:schemeClr val="accent3">
                    <a:lumMod val="50000"/>
                  </a:schemeClr>
                </a:solidFill>
                <a:effectLst/>
                <a:uLnTx/>
                <a:uFillTx/>
                <a:latin typeface="Bebas Neue" charset="0"/>
              </a:rPr>
              <a:t> si impara? </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Divertimento   </a:t>
            </a:r>
            <a:r>
              <a:rPr lang="it-IT" sz="1200" kern="1200" dirty="0">
                <a:solidFill>
                  <a:schemeClr val="accent2">
                    <a:lumMod val="50000"/>
                  </a:schemeClr>
                </a:solidFill>
                <a:latin typeface="Barlow Light" charset="0"/>
              </a:rPr>
              <a:t>L’apprendimento può̀ (e dovrebbe) essere </a:t>
            </a:r>
            <a:r>
              <a:rPr lang="it-IT" sz="1200" b="1" kern="1200" dirty="0">
                <a:solidFill>
                  <a:schemeClr val="accent2">
                    <a:lumMod val="50000"/>
                  </a:schemeClr>
                </a:solidFill>
                <a:latin typeface="Barlow Light" charset="0"/>
              </a:rPr>
              <a:t>occasione di divertimento, un’esperienza piacevole, coinvolgente e appassionante</a:t>
            </a:r>
            <a:r>
              <a:rPr lang="it-IT" sz="1200" kern="1200" dirty="0">
                <a:solidFill>
                  <a:schemeClr val="accent2">
                    <a:lumMod val="50000"/>
                  </a:schemeClr>
                </a:solidFill>
                <a:latin typeface="Barlow Light" charset="0"/>
              </a:rPr>
              <a:t>. L’etica della sofferenza, infatti, non ha mai giovato alle esperienze di apprendimento</a:t>
            </a:r>
            <a:r>
              <a:rPr lang="it-IT" sz="1200" b="1" kern="1200" cap="all" dirty="0">
                <a:solidFill>
                  <a:schemeClr val="accent2">
                    <a:lumMod val="50000"/>
                  </a:schemeClr>
                </a:solidFill>
                <a:latin typeface="Barlow Light" charset="0"/>
              </a:rPr>
              <a:t>.</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Adesione  </a:t>
            </a:r>
            <a:r>
              <a:rPr lang="it-IT" sz="1200" kern="1200" dirty="0">
                <a:solidFill>
                  <a:schemeClr val="accent2">
                    <a:lumMod val="50000"/>
                  </a:schemeClr>
                </a:solidFill>
                <a:latin typeface="Barlow Light" charset="0"/>
              </a:rPr>
              <a:t>Nessuno può̀ insegnare nulla a qualcun altro se l’altro non vuole impararlo: </a:t>
            </a:r>
            <a:r>
              <a:rPr lang="it-IT" sz="1200" b="1" kern="1200" dirty="0">
                <a:solidFill>
                  <a:schemeClr val="accent2">
                    <a:lumMod val="50000"/>
                  </a:schemeClr>
                </a:solidFill>
                <a:latin typeface="Barlow Light" charset="0"/>
              </a:rPr>
              <a:t>l’apprendimento necessita di partecipazione attiva</a:t>
            </a:r>
            <a:r>
              <a:rPr lang="it-IT" sz="1200" kern="1200" dirty="0">
                <a:solidFill>
                  <a:schemeClr val="accent2">
                    <a:lumMod val="50000"/>
                  </a:schemeClr>
                </a:solidFill>
                <a:latin typeface="Barlow Light" charset="0"/>
              </a:rPr>
              <a:t>.</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motivazione  </a:t>
            </a:r>
            <a:r>
              <a:rPr lang="it-IT" sz="1200" kern="1200" dirty="0">
                <a:solidFill>
                  <a:schemeClr val="accent2">
                    <a:lumMod val="50000"/>
                  </a:schemeClr>
                </a:solidFill>
                <a:latin typeface="Barlow Light" charset="0"/>
              </a:rPr>
              <a:t>Si è maggiormente disponibili all’apprendimento quando si </a:t>
            </a:r>
            <a:r>
              <a:rPr lang="it-IT" sz="1200" b="1" kern="1200" dirty="0">
                <a:solidFill>
                  <a:schemeClr val="accent2">
                    <a:lumMod val="50000"/>
                  </a:schemeClr>
                </a:solidFill>
                <a:latin typeface="Barlow Light" charset="0"/>
              </a:rPr>
              <a:t>comprendono il senso e la motivazione </a:t>
            </a:r>
            <a:r>
              <a:rPr lang="it-IT" sz="1200" kern="1200" dirty="0">
                <a:solidFill>
                  <a:schemeClr val="accent2">
                    <a:lumMod val="50000"/>
                  </a:schemeClr>
                </a:solidFill>
                <a:latin typeface="Barlow Light" charset="0"/>
              </a:rPr>
              <a:t>di ciò̀ che si sta imparando.</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rilevanza soggettiva   </a:t>
            </a:r>
            <a:r>
              <a:rPr lang="it-IT" sz="1200" kern="1200" dirty="0">
                <a:solidFill>
                  <a:schemeClr val="accent2">
                    <a:lumMod val="50000"/>
                  </a:schemeClr>
                </a:solidFill>
                <a:latin typeface="Barlow Light" charset="0"/>
              </a:rPr>
              <a:t>Si imparano più̀ facilmente le cose a cui si attribuiscono </a:t>
            </a:r>
            <a:r>
              <a:rPr lang="it-IT" sz="1200" b="1" kern="1200" dirty="0">
                <a:solidFill>
                  <a:schemeClr val="accent2">
                    <a:lumMod val="50000"/>
                  </a:schemeClr>
                </a:solidFill>
                <a:latin typeface="Barlow Light" charset="0"/>
              </a:rPr>
              <a:t>senso e importanza</a:t>
            </a:r>
            <a:r>
              <a:rPr lang="it-IT" sz="1200" kern="1200" dirty="0">
                <a:solidFill>
                  <a:schemeClr val="accent2">
                    <a:lumMod val="50000"/>
                  </a:schemeClr>
                </a:solidFill>
                <a:latin typeface="Barlow Light" charset="0"/>
              </a:rPr>
              <a:t>.</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enfatizzazione del positivo </a:t>
            </a:r>
            <a:r>
              <a:rPr lang="it-IT" sz="1200" kern="1200" dirty="0">
                <a:solidFill>
                  <a:schemeClr val="accent2">
                    <a:lumMod val="50000"/>
                  </a:schemeClr>
                </a:solidFill>
                <a:latin typeface="Barlow Light" charset="0"/>
              </a:rPr>
              <a:t>Se si deve correggere qualcuno, lo si fa confrontando diverse soluzioni e </a:t>
            </a:r>
            <a:r>
              <a:rPr lang="it-IT" sz="1200" b="1" kern="1200" dirty="0">
                <a:solidFill>
                  <a:schemeClr val="accent2">
                    <a:lumMod val="50000"/>
                  </a:schemeClr>
                </a:solidFill>
                <a:latin typeface="Barlow Light" charset="0"/>
              </a:rPr>
              <a:t>sottolineando ciò̀ che di positivo </a:t>
            </a:r>
            <a:r>
              <a:rPr lang="it-IT" sz="1200" kern="1200" dirty="0">
                <a:solidFill>
                  <a:schemeClr val="accent2">
                    <a:lumMod val="50000"/>
                  </a:schemeClr>
                </a:solidFill>
                <a:latin typeface="Barlow Light" charset="0"/>
              </a:rPr>
              <a:t>è stato detto e fatto, più̀ che enfatizzando l’errore.</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autonomia</a:t>
            </a:r>
            <a:r>
              <a:rPr lang="it-IT" sz="1200" kern="1200" dirty="0">
                <a:solidFill>
                  <a:schemeClr val="accent2">
                    <a:lumMod val="50000"/>
                  </a:schemeClr>
                </a:solidFill>
                <a:latin typeface="Barlow Light" charset="0"/>
              </a:rPr>
              <a:t> Si impara meglio quando si avverte </a:t>
            </a:r>
            <a:r>
              <a:rPr lang="it-IT" sz="1200" b="1" kern="1200" dirty="0">
                <a:solidFill>
                  <a:schemeClr val="accent2">
                    <a:lumMod val="50000"/>
                  </a:schemeClr>
                </a:solidFill>
                <a:latin typeface="Barlow Light" charset="0"/>
              </a:rPr>
              <a:t>un’autonomia progressiva nello svolgimento di qualcosa</a:t>
            </a:r>
            <a:r>
              <a:rPr lang="it-IT" sz="1200" kern="1200" dirty="0">
                <a:solidFill>
                  <a:schemeClr val="accent2">
                    <a:lumMod val="50000"/>
                  </a:schemeClr>
                </a:solidFill>
                <a:latin typeface="Barlow Light" charset="0"/>
              </a:rPr>
              <a:t>.</a:t>
            </a:r>
          </a:p>
          <a:p>
            <a:pPr marR="0" lvl="0" defTabSz="914400" rtl="0" eaLnBrk="1" fontAlgn="auto" latinLnBrk="0" hangingPunct="1">
              <a:lnSpc>
                <a:spcPct val="100000"/>
              </a:lnSpc>
              <a:spcBef>
                <a:spcPts val="0"/>
              </a:spcBef>
              <a:spcAft>
                <a:spcPts val="600"/>
              </a:spcAft>
              <a:buClrTx/>
              <a:buSzTx/>
              <a:tabLst/>
              <a:defRPr/>
            </a:pPr>
            <a:r>
              <a:rPr lang="it-IT" sz="1200" b="1" kern="1200" cap="all" dirty="0">
                <a:solidFill>
                  <a:schemeClr val="accent2">
                    <a:lumMod val="50000"/>
                  </a:schemeClr>
                </a:solidFill>
                <a:latin typeface="Barlow Light" charset="0"/>
              </a:rPr>
              <a:t>continuità̀  </a:t>
            </a:r>
            <a:r>
              <a:rPr lang="it-IT" sz="1200" kern="1200" dirty="0">
                <a:solidFill>
                  <a:schemeClr val="accent2">
                    <a:lumMod val="50000"/>
                  </a:schemeClr>
                </a:solidFill>
                <a:latin typeface="Barlow Light" charset="0"/>
              </a:rPr>
              <a:t>Si impara in maniera </a:t>
            </a:r>
            <a:r>
              <a:rPr lang="it-IT" sz="1200" b="1" kern="1200" dirty="0">
                <a:solidFill>
                  <a:schemeClr val="accent2">
                    <a:lumMod val="50000"/>
                  </a:schemeClr>
                </a:solidFill>
                <a:latin typeface="Barlow Light" charset="0"/>
              </a:rPr>
              <a:t>continuativa</a:t>
            </a:r>
            <a:r>
              <a:rPr lang="it-IT" sz="1200" kern="1200" dirty="0">
                <a:solidFill>
                  <a:schemeClr val="accent2">
                    <a:lumMod val="50000"/>
                  </a:schemeClr>
                </a:solidFill>
                <a:latin typeface="Barlow Light" charset="0"/>
              </a:rPr>
              <a:t>, durante il corso di ogni giornata: anche quando non ce ne accorgiamo, la nostra vita è </a:t>
            </a:r>
            <a:r>
              <a:rPr lang="it-IT" sz="1200" b="1" kern="1200" dirty="0">
                <a:solidFill>
                  <a:schemeClr val="accent2">
                    <a:lumMod val="50000"/>
                  </a:schemeClr>
                </a:solidFill>
                <a:latin typeface="Barlow Light" charset="0"/>
              </a:rPr>
              <a:t>colma di occasioni di apprendimento da sfruttare.</a:t>
            </a:r>
          </a:p>
        </p:txBody>
      </p:sp>
      <p:sp>
        <p:nvSpPr>
          <p:cNvPr id="10" name="CasellaDiTesto 9">
            <a:extLst>
              <a:ext uri="{FF2B5EF4-FFF2-40B4-BE49-F238E27FC236}">
                <a16:creationId xmlns:a16="http://schemas.microsoft.com/office/drawing/2014/main" id="{50A48210-E529-AC21-ECEB-5FE1A8060ED3}"/>
              </a:ext>
            </a:extLst>
          </p:cNvPr>
          <p:cNvSpPr txBox="1"/>
          <p:nvPr/>
        </p:nvSpPr>
        <p:spPr>
          <a:xfrm>
            <a:off x="214282" y="4479843"/>
            <a:ext cx="3061574" cy="369332"/>
          </a:xfrm>
          <a:prstGeom prst="rect">
            <a:avLst/>
          </a:prstGeom>
          <a:noFill/>
        </p:spPr>
        <p:txBody>
          <a:bodyPr wrap="square">
            <a:spAutoFit/>
          </a:bodyPr>
          <a:lstStyle/>
          <a:p>
            <a:r>
              <a:rPr lang="it-IT" sz="900" i="1" dirty="0">
                <a:hlinkClick r:id="rId2"/>
              </a:rPr>
              <a:t>https://didatticapercompetenze.wordpress.com/2014/11/05/principi-per-un-apprendimento-significativo/</a:t>
            </a:r>
            <a:endParaRPr lang="it-IT" sz="900" i="1" dirty="0"/>
          </a:p>
        </p:txBody>
      </p:sp>
      <p:sp>
        <p:nvSpPr>
          <p:cNvPr id="11" name="Oval 1">
            <a:extLst>
              <a:ext uri="{FF2B5EF4-FFF2-40B4-BE49-F238E27FC236}">
                <a16:creationId xmlns:a16="http://schemas.microsoft.com/office/drawing/2014/main" id="{46BDC1E1-B53D-206E-D262-180880A853C6}"/>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2" name="Rettangolo con angoli arrotondati 1">
            <a:extLst>
              <a:ext uri="{FF2B5EF4-FFF2-40B4-BE49-F238E27FC236}">
                <a16:creationId xmlns:a16="http://schemas.microsoft.com/office/drawing/2014/main" id="{7142C902-E067-2C80-7208-D08F9CCD1386}"/>
              </a:ext>
            </a:extLst>
          </p:cNvPr>
          <p:cNvSpPr/>
          <p:nvPr/>
        </p:nvSpPr>
        <p:spPr>
          <a:xfrm>
            <a:off x="3419872" y="1347614"/>
            <a:ext cx="5232365" cy="576064"/>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3" name="Rettangolo con angoli arrotondati 2">
            <a:extLst>
              <a:ext uri="{FF2B5EF4-FFF2-40B4-BE49-F238E27FC236}">
                <a16:creationId xmlns:a16="http://schemas.microsoft.com/office/drawing/2014/main" id="{EA847A7F-A4EA-AFBD-1FE0-E2D7BF8113AD}"/>
              </a:ext>
            </a:extLst>
          </p:cNvPr>
          <p:cNvSpPr/>
          <p:nvPr/>
        </p:nvSpPr>
        <p:spPr>
          <a:xfrm>
            <a:off x="3419871" y="3912905"/>
            <a:ext cx="5232365" cy="450046"/>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6AD2F37F-0444-9A6D-B7C5-6CA9EF7A4015}"/>
              </a:ext>
            </a:extLst>
          </p:cNvPr>
          <p:cNvSpPr/>
          <p:nvPr/>
        </p:nvSpPr>
        <p:spPr>
          <a:xfrm>
            <a:off x="310903" y="2017746"/>
            <a:ext cx="2880320" cy="1202075"/>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596837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E55C-A7E1-AE23-089F-19258506ABBF}"/>
            </a:ext>
          </a:extLst>
        </p:cNvPr>
        <p:cNvGrpSpPr/>
        <p:nvPr/>
      </p:nvGrpSpPr>
      <p:grpSpPr>
        <a:xfrm>
          <a:off x="0" y="0"/>
          <a:ext cx="0" cy="0"/>
          <a:chOff x="0" y="0"/>
          <a:chExt cx="0" cy="0"/>
        </a:xfrm>
      </p:grpSpPr>
      <p:sp>
        <p:nvSpPr>
          <p:cNvPr id="18" name="TextBox 21">
            <a:extLst>
              <a:ext uri="{FF2B5EF4-FFF2-40B4-BE49-F238E27FC236}">
                <a16:creationId xmlns:a16="http://schemas.microsoft.com/office/drawing/2014/main" id="{65BF9C2C-02E1-C25B-D159-B62B6035011D}"/>
              </a:ext>
            </a:extLst>
          </p:cNvPr>
          <p:cNvSpPr txBox="1"/>
          <p:nvPr/>
        </p:nvSpPr>
        <p:spPr>
          <a:xfrm>
            <a:off x="214282" y="1059582"/>
            <a:ext cx="3997678" cy="3754874"/>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600"/>
              </a:spcAft>
              <a:buClrTx/>
              <a:buSzTx/>
              <a:tabLst/>
              <a:defRPr/>
            </a:pPr>
            <a:r>
              <a:rPr kumimoji="0" lang="it-IT" sz="1500" i="0" u="none" strike="noStrike" kern="1200" cap="none" spc="0" normalizeH="0" baseline="0" noProof="0" dirty="0">
                <a:ln>
                  <a:noFill/>
                </a:ln>
                <a:solidFill>
                  <a:schemeClr val="accent3">
                    <a:lumMod val="50000"/>
                  </a:schemeClr>
                </a:solidFill>
                <a:effectLst/>
                <a:uLnTx/>
                <a:uFillTx/>
                <a:latin typeface="Bebas Neue" charset="0"/>
              </a:rPr>
              <a:t>3A)     </a:t>
            </a:r>
            <a:r>
              <a:rPr kumimoji="0" lang="it-IT" sz="1500" i="0" u="none" strike="noStrike" kern="1200" cap="none" spc="0" normalizeH="0" baseline="0" noProof="0" dirty="0" err="1">
                <a:ln>
                  <a:noFill/>
                </a:ln>
                <a:solidFill>
                  <a:schemeClr val="accent3">
                    <a:lumMod val="50000"/>
                  </a:schemeClr>
                </a:solidFill>
                <a:effectLst/>
                <a:uLnTx/>
                <a:uFillTx/>
                <a:latin typeface="Bebas Neue" charset="0"/>
              </a:rPr>
              <a:t>Learn</a:t>
            </a:r>
            <a:r>
              <a:rPr kumimoji="0" lang="it-IT" sz="1500" i="0" u="none" strike="noStrike" kern="1200" cap="none" spc="0" normalizeH="0" baseline="0" noProof="0" dirty="0">
                <a:ln>
                  <a:noFill/>
                </a:ln>
                <a:solidFill>
                  <a:schemeClr val="accent3">
                    <a:lumMod val="50000"/>
                  </a:schemeClr>
                </a:solidFill>
                <a:effectLst/>
                <a:uLnTx/>
                <a:uFillTx/>
                <a:latin typeface="Bebas Neue" charset="0"/>
              </a:rPr>
              <a:t> by </a:t>
            </a:r>
            <a:r>
              <a:rPr kumimoji="0" lang="it-IT" sz="1500" i="0" u="none" strike="noStrike" kern="1200" cap="none" spc="0" normalizeH="0" baseline="0" noProof="0" dirty="0" err="1">
                <a:ln>
                  <a:noFill/>
                </a:ln>
                <a:solidFill>
                  <a:schemeClr val="accent3">
                    <a:lumMod val="50000"/>
                  </a:schemeClr>
                </a:solidFill>
                <a:effectLst/>
                <a:uLnTx/>
                <a:uFillTx/>
                <a:latin typeface="Bebas Neue" charset="0"/>
              </a:rPr>
              <a:t>doing</a:t>
            </a:r>
            <a:r>
              <a:rPr kumimoji="0" lang="it-IT" sz="1500" i="0" u="none" strike="noStrike" kern="1200" cap="none" spc="0" normalizeH="0" baseline="0" noProof="0" dirty="0">
                <a:ln>
                  <a:noFill/>
                </a:ln>
                <a:solidFill>
                  <a:schemeClr val="accent3">
                    <a:lumMod val="50000"/>
                  </a:schemeClr>
                </a:solidFill>
                <a:effectLst/>
                <a:uLnTx/>
                <a:uFillTx/>
                <a:latin typeface="Bebas Neue" charset="0"/>
              </a:rPr>
              <a:t>: si impara facendo</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Protagonismo </a:t>
            </a:r>
            <a:r>
              <a:rPr lang="it-IT" sz="1100" kern="1200" dirty="0">
                <a:solidFill>
                  <a:schemeClr val="accent2">
                    <a:lumMod val="50000"/>
                  </a:schemeClr>
                </a:solidFill>
                <a:latin typeface="Barlow Light" charset="0"/>
              </a:rPr>
              <a:t>L’apprendimento non è qualcosa che subiamo, ma qualcosa che facciamo in prima persona.</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Partecipazione attiva </a:t>
            </a:r>
            <a:r>
              <a:rPr lang="it-IT" sz="1100" kern="1200" dirty="0">
                <a:solidFill>
                  <a:schemeClr val="accent2">
                    <a:lumMod val="50000"/>
                  </a:schemeClr>
                </a:solidFill>
                <a:latin typeface="Barlow Light" charset="0"/>
              </a:rPr>
              <a:t>Non vi è partecipazione in un processo di apprendimento formale se non viene attribuita importanza a ciò̀ che ciascuno fa e dice.</a:t>
            </a:r>
          </a:p>
          <a:p>
            <a:pPr marR="0" lvl="0" defTabSz="914400" rtl="0" eaLnBrk="1" fontAlgn="auto" latinLnBrk="0" hangingPunct="1">
              <a:lnSpc>
                <a:spcPct val="100000"/>
              </a:lnSpc>
              <a:spcBef>
                <a:spcPts val="0"/>
              </a:spcBef>
              <a:spcAft>
                <a:spcPts val="600"/>
              </a:spcAft>
              <a:buClrTx/>
              <a:buSzTx/>
              <a:tabLst/>
              <a:defRPr/>
            </a:pPr>
            <a:r>
              <a:rPr lang="it-IT" sz="1100" b="1" kern="1200" cap="all" dirty="0" err="1">
                <a:solidFill>
                  <a:schemeClr val="accent2">
                    <a:lumMod val="50000"/>
                  </a:schemeClr>
                </a:solidFill>
                <a:latin typeface="Barlow Light" charset="0"/>
              </a:rPr>
              <a:t>Agentività</a:t>
            </a:r>
            <a:r>
              <a:rPr lang="it-IT" sz="1100" kern="1200" dirty="0">
                <a:solidFill>
                  <a:schemeClr val="accent2">
                    <a:lumMod val="50000"/>
                  </a:schemeClr>
                </a:solidFill>
                <a:latin typeface="Barlow Light" charset="0"/>
              </a:rPr>
              <a:t>̀ Si impara agendo e confrontandosi sugli esiti delle rispettive azioni, sui tentativi effettuati. Le conoscenze e le nozioni utili a quell’azione non vengono fornite precedentemente in modo teorico, ma successivamente durante l’azione e a supporto di essa.</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utilità dell’errore </a:t>
            </a:r>
            <a:r>
              <a:rPr lang="it-IT" sz="1100" kern="1200" dirty="0">
                <a:solidFill>
                  <a:schemeClr val="accent2">
                    <a:lumMod val="50000"/>
                  </a:schemeClr>
                </a:solidFill>
                <a:latin typeface="Barlow Light" charset="0"/>
              </a:rPr>
              <a:t>Si impara sbagliando, confrontandosi, sbagliando di nuovo, sino ad arrivare a comprendere quali sono il comportamento giusto, la soluzione adeguata, l’idea migliore. Così facendo si giunge a riconoscere, in autonomia, il percorso più̀ adeguato rispetto alla situazione o al problema prospettatoci.</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tentar non nuoce  </a:t>
            </a:r>
            <a:r>
              <a:rPr lang="it-IT" sz="1100" kern="1200" dirty="0">
                <a:solidFill>
                  <a:schemeClr val="accent2">
                    <a:lumMod val="50000"/>
                  </a:schemeClr>
                </a:solidFill>
                <a:latin typeface="Barlow Light" charset="0"/>
              </a:rPr>
              <a:t>Nessuno impara se ha continuamente paura di sbagliare e delle conseguenze del proprio errore.</a:t>
            </a:r>
          </a:p>
        </p:txBody>
      </p:sp>
      <p:sp>
        <p:nvSpPr>
          <p:cNvPr id="8" name="Rettangolo 7">
            <a:extLst>
              <a:ext uri="{FF2B5EF4-FFF2-40B4-BE49-F238E27FC236}">
                <a16:creationId xmlns:a16="http://schemas.microsoft.com/office/drawing/2014/main" id="{3706383D-61A3-3D6C-DFF9-2077FEC52C83}"/>
              </a:ext>
            </a:extLst>
          </p:cNvPr>
          <p:cNvSpPr/>
          <p:nvPr/>
        </p:nvSpPr>
        <p:spPr>
          <a:xfrm>
            <a:off x="1115617" y="247174"/>
            <a:ext cx="781410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metodologiche      </a:t>
            </a:r>
            <a:r>
              <a:rPr lang="it-IT" sz="1800" i="1" dirty="0">
                <a:solidFill>
                  <a:srgbClr val="00B050"/>
                </a:solidFill>
                <a:latin typeface="Barlow Semi Condensed Medium" panose="020B0604020202020204" pitchFamily="2" charset="0"/>
                <a:sym typeface="Bebas Neue"/>
              </a:rPr>
              <a:t>Principi di apprendimento significativo</a:t>
            </a:r>
            <a:endParaRPr lang="it-IT" sz="1800" i="1" dirty="0">
              <a:solidFill>
                <a:srgbClr val="00B050"/>
              </a:solidFill>
              <a:latin typeface="Barlow Semi Condensed Medium" panose="020B0604020202020204" pitchFamily="2" charset="0"/>
            </a:endParaRPr>
          </a:p>
        </p:txBody>
      </p:sp>
      <p:sp>
        <p:nvSpPr>
          <p:cNvPr id="2" name="TextBox 21">
            <a:extLst>
              <a:ext uri="{FF2B5EF4-FFF2-40B4-BE49-F238E27FC236}">
                <a16:creationId xmlns:a16="http://schemas.microsoft.com/office/drawing/2014/main" id="{580F334D-6A3D-B324-F70C-D3416C034E5A}"/>
              </a:ext>
            </a:extLst>
          </p:cNvPr>
          <p:cNvSpPr txBox="1"/>
          <p:nvPr/>
        </p:nvSpPr>
        <p:spPr>
          <a:xfrm>
            <a:off x="4211960" y="1059582"/>
            <a:ext cx="4717758" cy="3708708"/>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600"/>
              </a:spcAft>
              <a:buClrTx/>
              <a:buSzTx/>
              <a:tabLst/>
              <a:defRPr/>
            </a:pPr>
            <a:r>
              <a:rPr kumimoji="0" lang="it-IT" sz="1500" i="0" u="none" strike="noStrike" kern="1200" cap="none" spc="0" normalizeH="0" baseline="0" noProof="0" dirty="0">
                <a:ln>
                  <a:noFill/>
                </a:ln>
                <a:solidFill>
                  <a:schemeClr val="accent3">
                    <a:lumMod val="50000"/>
                  </a:schemeClr>
                </a:solidFill>
                <a:effectLst/>
                <a:uLnTx/>
                <a:uFillTx/>
                <a:latin typeface="Bebas Neue" charset="0"/>
              </a:rPr>
              <a:t>3B) Grounding dell’apprendimento: su cosa si fonda l’imparare</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valorizzazione dell’esperienza dei soggetti  </a:t>
            </a:r>
            <a:r>
              <a:rPr lang="it-IT" sz="1100" kern="1200" dirty="0">
                <a:solidFill>
                  <a:schemeClr val="accent2">
                    <a:lumMod val="50000"/>
                  </a:schemeClr>
                </a:solidFill>
                <a:latin typeface="Barlow Light" charset="0"/>
              </a:rPr>
              <a:t>Si impara meglio e più̀ volentieri se </a:t>
            </a:r>
            <a:r>
              <a:rPr lang="it-IT" sz="1100" b="1" kern="1200" dirty="0">
                <a:solidFill>
                  <a:schemeClr val="accent2">
                    <a:lumMod val="50000"/>
                  </a:schemeClr>
                </a:solidFill>
                <a:latin typeface="Barlow Light" charset="0"/>
              </a:rPr>
              <a:t>gli apprendimenti si collegano tra loro o prendono le mosse dalla nostra esperienza</a:t>
            </a:r>
            <a:r>
              <a:rPr lang="it-IT" sz="1100" kern="1200" dirty="0">
                <a:solidFill>
                  <a:schemeClr val="accent2">
                    <a:lumMod val="50000"/>
                  </a:schemeClr>
                </a:solidFill>
                <a:latin typeface="Barlow Light" charset="0"/>
              </a:rPr>
              <a:t>.</a:t>
            </a:r>
          </a:p>
          <a:p>
            <a:pPr marR="0" lvl="0" defTabSz="914400" rtl="0" eaLnBrk="1" fontAlgn="auto" latinLnBrk="0" hangingPunct="1">
              <a:lnSpc>
                <a:spcPct val="100000"/>
              </a:lnSpc>
              <a:spcBef>
                <a:spcPts val="0"/>
              </a:spcBef>
              <a:spcAft>
                <a:spcPts val="600"/>
              </a:spcAft>
              <a:buClrTx/>
              <a:buSzTx/>
              <a:tabLst/>
              <a:defRPr/>
            </a:pPr>
            <a:r>
              <a:rPr lang="it-IT" sz="1100" b="1" kern="1200" cap="all" dirty="0">
                <a:solidFill>
                  <a:schemeClr val="accent2">
                    <a:lumMod val="50000"/>
                  </a:schemeClr>
                </a:solidFill>
                <a:latin typeface="Barlow Light" charset="0"/>
              </a:rPr>
              <a:t>valorizzazione delle conoscenze e competenze pregresse </a:t>
            </a:r>
            <a:r>
              <a:rPr lang="it-IT" sz="1100" kern="1200" dirty="0">
                <a:solidFill>
                  <a:schemeClr val="accent2">
                    <a:lumMod val="50000"/>
                  </a:schemeClr>
                </a:solidFill>
                <a:latin typeface="Barlow Light" charset="0"/>
              </a:rPr>
              <a:t>Si impara e si partecipa attivamente se vengono valorizzate conoscenze e competenze di cui siamo già̀ in possesso.</a:t>
            </a:r>
          </a:p>
          <a:p>
            <a:pPr>
              <a:spcBef>
                <a:spcPts val="1200"/>
              </a:spcBef>
              <a:spcAft>
                <a:spcPts val="600"/>
              </a:spcAft>
              <a:buClrTx/>
              <a:defRPr/>
            </a:pPr>
            <a:r>
              <a:rPr lang="it-IT" sz="1500" kern="1200" dirty="0">
                <a:solidFill>
                  <a:schemeClr val="accent3">
                    <a:lumMod val="50000"/>
                  </a:schemeClr>
                </a:solidFill>
                <a:latin typeface="Bebas Neue" charset="0"/>
              </a:rPr>
              <a:t>3C) Generale e Particolare: quale strada per la concettualizzazione?</a:t>
            </a:r>
          </a:p>
          <a:p>
            <a:pPr>
              <a:spcAft>
                <a:spcPts val="600"/>
              </a:spcAft>
              <a:buClrTx/>
              <a:defRPr/>
            </a:pPr>
            <a:r>
              <a:rPr lang="it-IT" sz="1100" b="1" kern="1200" cap="all" dirty="0">
                <a:solidFill>
                  <a:schemeClr val="accent2">
                    <a:lumMod val="50000"/>
                  </a:schemeClr>
                </a:solidFill>
                <a:latin typeface="Barlow Light" charset="0"/>
              </a:rPr>
              <a:t>particolare e concreto </a:t>
            </a:r>
            <a:r>
              <a:rPr lang="it-IT" sz="1100" kern="1200" dirty="0">
                <a:solidFill>
                  <a:schemeClr val="accent2">
                    <a:lumMod val="50000"/>
                  </a:schemeClr>
                </a:solidFill>
                <a:latin typeface="Barlow Light" charset="0"/>
              </a:rPr>
              <a:t>Si impara sempre in un dialogo tra particolare e generale, tra concreto e astratto, e partendo dai primi anziché́ dai secondi.</a:t>
            </a:r>
          </a:p>
          <a:p>
            <a:pPr>
              <a:spcAft>
                <a:spcPts val="600"/>
              </a:spcAft>
              <a:buClrTx/>
              <a:defRPr/>
            </a:pPr>
            <a:r>
              <a:rPr lang="it-IT" sz="1100" b="1" kern="1200" cap="all" dirty="0">
                <a:solidFill>
                  <a:schemeClr val="accent2">
                    <a:lumMod val="50000"/>
                  </a:schemeClr>
                </a:solidFill>
                <a:latin typeface="Barlow Light" charset="0"/>
              </a:rPr>
              <a:t>unità minime e della scomposizione  </a:t>
            </a:r>
            <a:r>
              <a:rPr lang="it-IT" sz="1100" kern="1200" dirty="0">
                <a:solidFill>
                  <a:schemeClr val="accent2">
                    <a:lumMod val="50000"/>
                  </a:schemeClr>
                </a:solidFill>
                <a:latin typeface="Barlow Light" charset="0"/>
              </a:rPr>
              <a:t>Si impara più̀ facilmente quando si è capaci di scomporre un comportamento, un problema, una conoscenza ecc. nei suoi elementi minimi costitutivi.</a:t>
            </a:r>
          </a:p>
          <a:p>
            <a:pPr>
              <a:spcAft>
                <a:spcPts val="600"/>
              </a:spcAft>
              <a:buClrTx/>
              <a:defRPr/>
            </a:pPr>
            <a:r>
              <a:rPr lang="it-IT" sz="1100" b="1" kern="1200" cap="all" dirty="0">
                <a:solidFill>
                  <a:schemeClr val="accent2">
                    <a:lumMod val="50000"/>
                  </a:schemeClr>
                </a:solidFill>
                <a:latin typeface="Barlow Light" charset="0"/>
              </a:rPr>
              <a:t>ricomposizione e della capacità di discriminazione </a:t>
            </a:r>
            <a:r>
              <a:rPr lang="it-IT" sz="1100" kern="1200" dirty="0">
                <a:solidFill>
                  <a:schemeClr val="accent2">
                    <a:lumMod val="50000"/>
                  </a:schemeClr>
                </a:solidFill>
                <a:latin typeface="Barlow Light" charset="0"/>
              </a:rPr>
              <a:t>Si impara con notevoli livelli di permanenza degli apprendimenti, se si è poi capaci di individuare gli aspetti essenziali di un comportamento, di un </a:t>
            </a:r>
            <a:br>
              <a:rPr lang="it-IT" sz="1100" kern="1200" dirty="0">
                <a:solidFill>
                  <a:schemeClr val="accent2">
                    <a:lumMod val="50000"/>
                  </a:schemeClr>
                </a:solidFill>
                <a:latin typeface="Barlow Light" charset="0"/>
              </a:rPr>
            </a:br>
            <a:r>
              <a:rPr lang="it-IT" sz="1100" kern="1200" dirty="0">
                <a:solidFill>
                  <a:schemeClr val="accent2">
                    <a:lumMod val="50000"/>
                  </a:schemeClr>
                </a:solidFill>
                <a:latin typeface="Barlow Light" charset="0"/>
              </a:rPr>
              <a:t>problema, di una conoscenza ecc.</a:t>
            </a:r>
          </a:p>
        </p:txBody>
      </p:sp>
      <p:sp>
        <p:nvSpPr>
          <p:cNvPr id="3" name="Oval 1">
            <a:extLst>
              <a:ext uri="{FF2B5EF4-FFF2-40B4-BE49-F238E27FC236}">
                <a16:creationId xmlns:a16="http://schemas.microsoft.com/office/drawing/2014/main" id="{FB89C879-A988-8941-0503-3DD6A146E939}"/>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4" name="Rettangolo con angoli arrotondati 3">
            <a:extLst>
              <a:ext uri="{FF2B5EF4-FFF2-40B4-BE49-F238E27FC236}">
                <a16:creationId xmlns:a16="http://schemas.microsoft.com/office/drawing/2014/main" id="{F3998813-AFEF-4345-6276-8A03736CCB2B}"/>
              </a:ext>
            </a:extLst>
          </p:cNvPr>
          <p:cNvSpPr/>
          <p:nvPr/>
        </p:nvSpPr>
        <p:spPr>
          <a:xfrm>
            <a:off x="214283" y="1347614"/>
            <a:ext cx="3925670" cy="450046"/>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9EE54839-0A77-C16B-ED97-B775E03DE5FF}"/>
              </a:ext>
            </a:extLst>
          </p:cNvPr>
          <p:cNvSpPr/>
          <p:nvPr/>
        </p:nvSpPr>
        <p:spPr>
          <a:xfrm>
            <a:off x="210379" y="2418735"/>
            <a:ext cx="3925670" cy="801087"/>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74868E6E-4D7D-045C-512B-6BB983CF7D78}"/>
              </a:ext>
            </a:extLst>
          </p:cNvPr>
          <p:cNvSpPr/>
          <p:nvPr/>
        </p:nvSpPr>
        <p:spPr>
          <a:xfrm>
            <a:off x="4266059" y="3003798"/>
            <a:ext cx="4614560" cy="378038"/>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284456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4" descr="Risultati immagini per pc disegn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29702" name="AutoShape 6" descr="Risultati immagini per pc disegn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9" name="Rettangolo 8">
            <a:extLst>
              <a:ext uri="{FF2B5EF4-FFF2-40B4-BE49-F238E27FC236}">
                <a16:creationId xmlns:a16="http://schemas.microsoft.com/office/drawing/2014/main" id="{24A585C5-56AC-CFAE-018C-8FA25EA33855}"/>
              </a:ext>
            </a:extLst>
          </p:cNvPr>
          <p:cNvSpPr/>
          <p:nvPr/>
        </p:nvSpPr>
        <p:spPr>
          <a:xfrm>
            <a:off x="1115617" y="247174"/>
            <a:ext cx="6912767"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metodologiche      </a:t>
            </a:r>
            <a:r>
              <a:rPr lang="it-IT" sz="1800" i="1" dirty="0">
                <a:solidFill>
                  <a:srgbClr val="00B050"/>
                </a:solidFill>
                <a:latin typeface="Barlow Semi Condensed Medium" panose="020B0604020202020204" pitchFamily="2" charset="0"/>
                <a:sym typeface="Bebas Neue"/>
              </a:rPr>
              <a:t>Personalizzazione</a:t>
            </a:r>
            <a:endParaRPr lang="it-IT" sz="3600" i="1" dirty="0">
              <a:solidFill>
                <a:srgbClr val="00B050"/>
              </a:solidFill>
              <a:latin typeface="Barlow Semi Condensed Medium" panose="020B0604020202020204" pitchFamily="2" charset="0"/>
            </a:endParaRPr>
          </a:p>
        </p:txBody>
      </p:sp>
      <p:graphicFrame>
        <p:nvGraphicFramePr>
          <p:cNvPr id="2" name="Tabella 1">
            <a:extLst>
              <a:ext uri="{FF2B5EF4-FFF2-40B4-BE49-F238E27FC236}">
                <a16:creationId xmlns:a16="http://schemas.microsoft.com/office/drawing/2014/main" id="{35EC7D22-42F6-213F-DC60-4396DBEBB564}"/>
              </a:ext>
            </a:extLst>
          </p:cNvPr>
          <p:cNvGraphicFramePr>
            <a:graphicFrameLocks noGrp="1"/>
          </p:cNvGraphicFramePr>
          <p:nvPr>
            <p:extLst>
              <p:ext uri="{D42A27DB-BD31-4B8C-83A1-F6EECF244321}">
                <p14:modId xmlns:p14="http://schemas.microsoft.com/office/powerpoint/2010/main" val="2488505038"/>
              </p:ext>
            </p:extLst>
          </p:nvPr>
        </p:nvGraphicFramePr>
        <p:xfrm>
          <a:off x="251520" y="952471"/>
          <a:ext cx="8640960" cy="3929668"/>
        </p:xfrm>
        <a:graphic>
          <a:graphicData uri="http://schemas.openxmlformats.org/drawingml/2006/table">
            <a:tbl>
              <a:tblPr firstRow="1" bandRow="1"/>
              <a:tblGrid>
                <a:gridCol w="4320480">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28309">
                <a:tc>
                  <a:txBody>
                    <a:bodyPr/>
                    <a:lstStyle/>
                    <a:p>
                      <a:pPr algn="ctr"/>
                      <a:r>
                        <a:rPr lang="it-IT" sz="1400" b="1" dirty="0">
                          <a:solidFill>
                            <a:srgbClr val="002060"/>
                          </a:solidFill>
                          <a:latin typeface="Barlow Light" panose="00000400000000000000" pitchFamily="2" charset="0"/>
                          <a:ea typeface="Calibri" panose="020F0502020204030204" pitchFamily="34" charset="0"/>
                          <a:cs typeface="Calibri" panose="020F0502020204030204" pitchFamily="34" charset="0"/>
                        </a:rPr>
                        <a:t>Misure </a:t>
                      </a:r>
                      <a:r>
                        <a:rPr lang="it-IT" sz="1400" b="1" dirty="0" err="1">
                          <a:solidFill>
                            <a:srgbClr val="002060"/>
                          </a:solidFill>
                          <a:latin typeface="Barlow Light" panose="00000400000000000000" pitchFamily="2" charset="0"/>
                          <a:ea typeface="Calibri" panose="020F0502020204030204" pitchFamily="34" charset="0"/>
                          <a:cs typeface="Calibri" panose="020F0502020204030204" pitchFamily="34" charset="0"/>
                        </a:rPr>
                        <a:t>Dispensative</a:t>
                      </a:r>
                      <a:r>
                        <a:rPr lang="it-IT" sz="1400" b="1" baseline="0" dirty="0">
                          <a:solidFill>
                            <a:srgbClr val="002060"/>
                          </a:solidFill>
                          <a:latin typeface="Barlow Light" panose="00000400000000000000" pitchFamily="2" charset="0"/>
                          <a:ea typeface="Calibri" panose="020F0502020204030204" pitchFamily="34" charset="0"/>
                          <a:cs typeface="Calibri" panose="020F0502020204030204" pitchFamily="34" charset="0"/>
                        </a:rPr>
                        <a:t> </a:t>
                      </a:r>
                      <a:endParaRPr lang="it-IT" sz="1400" b="1" dirty="0">
                        <a:solidFill>
                          <a:srgbClr val="002060"/>
                        </a:solidFill>
                        <a:latin typeface="Barlow Light" panose="00000400000000000000" pitchFamily="2" charset="0"/>
                        <a:ea typeface="Calibri" panose="020F0502020204030204" pitchFamily="34" charset="0"/>
                        <a:cs typeface="Calibri" panose="020F0502020204030204" pitchFamily="34" charset="0"/>
                      </a:endParaRPr>
                    </a:p>
                  </a:txBody>
                  <a:tcPr marL="121920" marR="121920" marT="60960" marB="60960"/>
                </a:tc>
                <a:tc>
                  <a:txBody>
                    <a:bodyPr/>
                    <a:lstStyle/>
                    <a:p>
                      <a:pPr algn="ctr"/>
                      <a:r>
                        <a:rPr lang="it-IT" sz="1400" b="1">
                          <a:solidFill>
                            <a:srgbClr val="002060"/>
                          </a:solidFill>
                          <a:latin typeface="Barlow Light" panose="00000400000000000000" pitchFamily="2" charset="0"/>
                          <a:ea typeface="Calibri" panose="020F0502020204030204" pitchFamily="34" charset="0"/>
                          <a:cs typeface="Calibri" panose="020F0502020204030204" pitchFamily="34" charset="0"/>
                        </a:rPr>
                        <a:t>Strumenti Compensativi</a:t>
                      </a:r>
                      <a:endParaRPr lang="it-IT" sz="1400" b="1" dirty="0">
                        <a:solidFill>
                          <a:srgbClr val="002060"/>
                        </a:solidFill>
                        <a:latin typeface="Barlow Light" panose="00000400000000000000" pitchFamily="2" charset="0"/>
                        <a:ea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10000"/>
                  </a:ext>
                </a:extLst>
              </a:tr>
              <a:tr h="1491268">
                <a:tc>
                  <a:txBody>
                    <a:bodyPr/>
                    <a:lstStyle/>
                    <a:p>
                      <a:pPr marL="171450" indent="-171450">
                        <a:buFont typeface="Arial" panose="020B0604020202020204" pitchFamily="34" charset="0"/>
                        <a:buChar char="•"/>
                      </a:pPr>
                      <a:r>
                        <a:rPr lang="it-IT" sz="1200" dirty="0">
                          <a:latin typeface="Barlow Light" panose="00000400000000000000" pitchFamily="2" charset="0"/>
                          <a:ea typeface="Calibri" panose="020F0502020204030204" pitchFamily="34" charset="0"/>
                          <a:cs typeface="Calibri" panose="020F0502020204030204" pitchFamily="34" charset="0"/>
                        </a:rPr>
                        <a:t>lettura</a:t>
                      </a:r>
                      <a:r>
                        <a:rPr lang="it-IT" sz="1200" baseline="0" dirty="0">
                          <a:latin typeface="Barlow Light" panose="00000400000000000000" pitchFamily="2" charset="0"/>
                          <a:ea typeface="Calibri" panose="020F0502020204030204" pitchFamily="34" charset="0"/>
                          <a:cs typeface="Calibri" panose="020F0502020204030204" pitchFamily="34" charset="0"/>
                        </a:rPr>
                        <a:t> ad alta voce</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tempi standard (dalla consegna delle prove scritte in tempi maggiori di quelli previsti per gli alunni senza DSA) i tempi possono essere aumentati fino ad un massimo del 30%;</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eccesivo carico di compiti a casa</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effettuazione di più prove valutative in tempi ravvicinati;</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studio mnemonico di formule, tabelle, definizioni</a:t>
                      </a:r>
                    </a:p>
                  </a:txBody>
                  <a:tcPr marL="121920" marR="121920" marT="60960" marB="60960">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libri digitali, font san serif o specifici (es. </a:t>
                      </a:r>
                      <a:r>
                        <a:rPr lang="it-IT" sz="1200" baseline="0" dirty="0" err="1">
                          <a:latin typeface="Barlow Light" panose="00000400000000000000" pitchFamily="2" charset="0"/>
                          <a:ea typeface="Calibri" panose="020F0502020204030204" pitchFamily="34" charset="0"/>
                          <a:cs typeface="Calibri" panose="020F0502020204030204" pitchFamily="34" charset="0"/>
                        </a:rPr>
                        <a:t>OpenDyslexic</a:t>
                      </a:r>
                      <a:r>
                        <a:rPr lang="it-IT" sz="1200" baseline="0" dirty="0">
                          <a:latin typeface="Barlow Light" panose="00000400000000000000" pitchFamily="2" charset="0"/>
                          <a:ea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tabelle, formulari, procedure specifiche, sintesi, schemi e mappe</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computer con videoscrittura, correttore ortografico, stampante e scanner, sintesi vocale, traduttore automatico</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risorse audio (registrazioni, sintesi vocale, audiolibri, …)</a:t>
                      </a:r>
                    </a:p>
                    <a:p>
                      <a:pPr marL="171450" indent="-171450">
                        <a:buFont typeface="Arial" panose="020B0604020202020204" pitchFamily="34" charset="0"/>
                        <a:buChar char="•"/>
                      </a:pPr>
                      <a:r>
                        <a:rPr lang="it-IT" sz="1200" baseline="0" dirty="0">
                          <a:latin typeface="Barlow Light" panose="00000400000000000000" pitchFamily="2" charset="0"/>
                          <a:ea typeface="Calibri" panose="020F0502020204030204" pitchFamily="34" charset="0"/>
                          <a:cs typeface="Calibri" panose="020F0502020204030204" pitchFamily="34" charset="0"/>
                        </a:rPr>
                        <a:t>software didattici free</a:t>
                      </a:r>
                    </a:p>
                  </a:txBody>
                  <a:tcPr marL="121920" marR="121920" marT="60960" marB="609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8309">
                <a:tc gridSpan="2">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400" b="1" dirty="0">
                          <a:solidFill>
                            <a:srgbClr val="002060"/>
                          </a:solidFill>
                          <a:latin typeface="Barlow Light" panose="00000400000000000000" pitchFamily="2" charset="0"/>
                          <a:ea typeface="Calibri" panose="020F0502020204030204" pitchFamily="34" charset="0"/>
                          <a:cs typeface="Calibri" panose="020F0502020204030204" pitchFamily="34" charset="0"/>
                        </a:rPr>
                        <a:t>Strategie per facilitare l’apprendimento</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buFont typeface="Arial" pitchFamily="34" charset="0"/>
                        <a:buChar char="•"/>
                      </a:pPr>
                      <a:endParaRPr lang="it-IT">
                        <a:latin typeface="Barlow Light"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1449038">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Utilizzo dell'approccio cooperativo per favorire l'inclusione e la partecipazione attiva di tutti gli studenti, diversificando i ruoli all’interno di un gruppo, che consente di </a:t>
                      </a:r>
                      <a:r>
                        <a:rPr lang="it-IT" sz="1200" b="0" i="0" u="sng"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valorizza le diverse abilità, le competenze e le specificità di ciascuno</a:t>
                      </a: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 e al tempo stesso compensare eventuali difficoltà.</a:t>
                      </a:r>
                    </a:p>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suddividere i compiti in attività più piccole</a:t>
                      </a:r>
                    </a:p>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programmare diverse pause nell’arco della giornata</a:t>
                      </a:r>
                    </a:p>
                  </a:txBody>
                  <a:tcPr marL="121920" marR="121920" marT="60960" marB="60960">
                    <a:lnT w="12700" cap="flat" cmpd="sng" algn="ctr">
                      <a:solidFill>
                        <a:schemeClr val="tx1"/>
                      </a:solidFill>
                      <a:prstDash val="solid"/>
                      <a:round/>
                      <a:headEnd type="none" w="med" len="med"/>
                      <a:tailEnd type="none" w="med" len="med"/>
                    </a:lnT>
                  </a:tcPr>
                </a:tc>
                <a:tc>
                  <a:txBody>
                    <a:bodyPr/>
                    <a:lstStyle/>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Il materiale didattico è caricato su una piattaforma multimediale (Google </a:t>
                      </a:r>
                      <a:r>
                        <a:rPr lang="it-IT" sz="1200" b="0" i="0" u="none" strike="noStrike" cap="none" baseline="0" dirty="0" err="1">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Classroom</a:t>
                      </a: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 ed è sempre reperibile per rispettare i </a:t>
                      </a:r>
                      <a:r>
                        <a:rPr lang="it-IT" sz="1200" b="0" i="0" u="sng"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ritmi di apprendimento </a:t>
                      </a: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di ciascuno studente</a:t>
                      </a:r>
                    </a:p>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Le slide e l'esercitazione laboratoriale sono strutturati per favorire lo sviluppo di ciascuno </a:t>
                      </a:r>
                      <a:r>
                        <a:rPr lang="it-IT" sz="1200" b="0" i="0" u="sng"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stile di apprendimento</a:t>
                      </a:r>
                    </a:p>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fornire istruzioni brevi e concise</a:t>
                      </a:r>
                    </a:p>
                    <a:p>
                      <a:pPr marL="285750" marR="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200" b="0" i="0" u="none" strike="noStrike" cap="none" baseline="0" dirty="0">
                          <a:solidFill>
                            <a:srgbClr val="000000"/>
                          </a:solidFill>
                          <a:latin typeface="Barlow Light" panose="00000400000000000000" pitchFamily="2" charset="0"/>
                          <a:ea typeface="Calibri" panose="020F0502020204030204" pitchFamily="34" charset="0"/>
                          <a:cs typeface="Calibri" panose="020F0502020204030204" pitchFamily="34" charset="0"/>
                          <a:sym typeface="Arial"/>
                        </a:rPr>
                        <a:t>ripercorrere passo, passo insieme allo studente le procedure</a:t>
                      </a:r>
                    </a:p>
                  </a:txBody>
                  <a:tcPr marL="121920" marR="121920" marT="60960" marB="60960"/>
                </a:tc>
                <a:extLst>
                  <a:ext uri="{0D108BD9-81ED-4DB2-BD59-A6C34878D82A}">
                    <a16:rowId xmlns:a16="http://schemas.microsoft.com/office/drawing/2014/main" val="844963249"/>
                  </a:ext>
                </a:extLst>
              </a:tr>
            </a:tbl>
          </a:graphicData>
        </a:graphic>
      </p:graphicFrame>
      <p:sp>
        <p:nvSpPr>
          <p:cNvPr id="4" name="Oval 1">
            <a:extLst>
              <a:ext uri="{FF2B5EF4-FFF2-40B4-BE49-F238E27FC236}">
                <a16:creationId xmlns:a16="http://schemas.microsoft.com/office/drawing/2014/main" id="{FB4EA65E-782F-18B1-B8E0-F651E7755BBE}"/>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ella 33"/>
          <p:cNvGraphicFramePr>
            <a:graphicFrameLocks noGrp="1"/>
          </p:cNvGraphicFramePr>
          <p:nvPr>
            <p:extLst>
              <p:ext uri="{D42A27DB-BD31-4B8C-83A1-F6EECF244321}">
                <p14:modId xmlns:p14="http://schemas.microsoft.com/office/powerpoint/2010/main" val="1057352757"/>
              </p:ext>
            </p:extLst>
          </p:nvPr>
        </p:nvGraphicFramePr>
        <p:xfrm>
          <a:off x="232900" y="942502"/>
          <a:ext cx="8678199" cy="3885745"/>
        </p:xfrm>
        <a:graphic>
          <a:graphicData uri="http://schemas.openxmlformats.org/drawingml/2006/table">
            <a:tbl>
              <a:tblPr firstRow="1" bandRow="1">
                <a:tableStyleId>{284E427A-3D55-4303-BF80-6455036E1DE7}</a:tableStyleId>
              </a:tblPr>
              <a:tblGrid>
                <a:gridCol w="450668">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2682915">
                  <a:extLst>
                    <a:ext uri="{9D8B030D-6E8A-4147-A177-3AD203B41FA5}">
                      <a16:colId xmlns:a16="http://schemas.microsoft.com/office/drawing/2014/main" val="20003"/>
                    </a:ext>
                  </a:extLst>
                </a:gridCol>
              </a:tblGrid>
              <a:tr h="335098">
                <a:tc>
                  <a:txBody>
                    <a:bodyPr/>
                    <a:lstStyle/>
                    <a:p>
                      <a:pPr algn="ctr"/>
                      <a:r>
                        <a:rPr lang="it-IT" sz="1400" b="1" cap="all" baseline="0" dirty="0">
                          <a:latin typeface="Barlow Medium" panose="00000600000000000000" pitchFamily="2" charset="0"/>
                        </a:rPr>
                        <a:t>fase</a:t>
                      </a:r>
                    </a:p>
                  </a:txBody>
                  <a:tcPr marL="0" marR="0"/>
                </a:tc>
                <a:tc>
                  <a:txBody>
                    <a:bodyPr/>
                    <a:lstStyle/>
                    <a:p>
                      <a:pPr algn="ctr"/>
                      <a:r>
                        <a:rPr lang="it-IT" sz="1400" b="1" cap="all" baseline="0" dirty="0">
                          <a:latin typeface="Barlow Medium" panose="00000600000000000000" pitchFamily="2" charset="0"/>
                        </a:rPr>
                        <a:t>Azione e metodologia</a:t>
                      </a:r>
                    </a:p>
                  </a:txBody>
                  <a:tcPr marL="0" marR="0"/>
                </a:tc>
                <a:tc>
                  <a:txBody>
                    <a:bodyPr/>
                    <a:lstStyle/>
                    <a:p>
                      <a:pPr algn="ctr"/>
                      <a:r>
                        <a:rPr lang="it-IT" sz="1400" b="1" cap="all" baseline="0" dirty="0">
                          <a:latin typeface="Barlow Medium" panose="00000600000000000000" pitchFamily="2" charset="0"/>
                        </a:rPr>
                        <a:t>tempi </a:t>
                      </a:r>
                    </a:p>
                  </a:txBody>
                  <a:tcPr marL="0" marR="0"/>
                </a:tc>
                <a:tc>
                  <a:txBody>
                    <a:bodyPr/>
                    <a:lstStyle/>
                    <a:p>
                      <a:pPr algn="ctr"/>
                      <a:r>
                        <a:rPr lang="it-IT" sz="1400" b="1" cap="all" baseline="0" dirty="0">
                          <a:latin typeface="Barlow Medium" panose="00000600000000000000" pitchFamily="2" charset="0"/>
                        </a:rPr>
                        <a:t>Strumenti e Tic</a:t>
                      </a:r>
                    </a:p>
                  </a:txBody>
                  <a:tcPr marL="0" marR="0"/>
                </a:tc>
                <a:extLst>
                  <a:ext uri="{0D108BD9-81ED-4DB2-BD59-A6C34878D82A}">
                    <a16:rowId xmlns:a16="http://schemas.microsoft.com/office/drawing/2014/main" val="10000"/>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0" dirty="0">
                          <a:solidFill>
                            <a:schemeClr val="tx2">
                              <a:lumMod val="10000"/>
                            </a:schemeClr>
                          </a:solidFill>
                          <a:latin typeface="Barlow Medium" panose="00000600000000000000" pitchFamily="2" charset="0"/>
                        </a:rPr>
                        <a:t>1</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000" b="1" baseline="0" dirty="0">
                          <a:solidFill>
                            <a:schemeClr val="tx2">
                              <a:lumMod val="10000"/>
                            </a:schemeClr>
                          </a:solidFill>
                          <a:latin typeface="Barlow Medium" panose="00000600000000000000" pitchFamily="2" charset="0"/>
                        </a:rPr>
                        <a:t>Verifica  dei prerequisiti</a:t>
                      </a:r>
                      <a:r>
                        <a:rPr lang="it-IT" sz="1000" b="0" baseline="0" dirty="0">
                          <a:solidFill>
                            <a:schemeClr val="tx2">
                              <a:lumMod val="10000"/>
                            </a:schemeClr>
                          </a:solidFill>
                          <a:latin typeface="Barlow Medium" panose="00000600000000000000" pitchFamily="2" charset="0"/>
                        </a:rPr>
                        <a:t> con test strutturato redatto in collaborazione con il docente di teoria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000" b="1" dirty="0">
                          <a:solidFill>
                            <a:schemeClr val="tx2">
                              <a:lumMod val="10000"/>
                            </a:schemeClr>
                          </a:solidFill>
                          <a:latin typeface="Barlow Medium" panose="00000600000000000000" pitchFamily="2" charset="0"/>
                        </a:rPr>
                        <a:t>Contestuale recupero dei prerequisiti</a:t>
                      </a:r>
                      <a:r>
                        <a:rPr lang="it-IT" sz="1000" b="0" dirty="0">
                          <a:solidFill>
                            <a:schemeClr val="tx2">
                              <a:lumMod val="10000"/>
                            </a:schemeClr>
                          </a:solidFill>
                          <a:latin typeface="Barlow Medium" panose="00000600000000000000" pitchFamily="2" charset="0"/>
                        </a:rPr>
                        <a:t>, con discussione partecipata sui quesiti posti agli studenti di volta in volta</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pitchFamily="34" charset="0"/>
                        <a:buNone/>
                        <a:tabLst/>
                        <a:defRPr/>
                      </a:pPr>
                      <a:endParaRPr lang="it-IT" sz="1000" dirty="0">
                        <a:latin typeface="Barlow Medium" panose="000006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000" dirty="0">
                          <a:latin typeface="Barlow Medium" panose="00000600000000000000" pitchFamily="2" charset="0"/>
                        </a:rPr>
                        <a:t>15’</a:t>
                      </a:r>
                    </a:p>
                  </a:txBody>
                  <a:tcPr/>
                </a:tc>
                <a:tc>
                  <a:txBody>
                    <a:bodyPr/>
                    <a:lstStyle/>
                    <a:p>
                      <a:pPr algn="l"/>
                      <a:r>
                        <a:rPr lang="it-IT" sz="1000" u="none" baseline="0" dirty="0">
                          <a:latin typeface="Barlow Medium" panose="00000600000000000000" pitchFamily="2" charset="0"/>
                        </a:rPr>
                        <a:t>PC Lab </a:t>
                      </a:r>
                    </a:p>
                    <a:p>
                      <a:pPr algn="l"/>
                      <a:r>
                        <a:rPr lang="it-IT" sz="1000" u="none" baseline="0" dirty="0">
                          <a:latin typeface="Barlow Medium" panose="00000600000000000000" pitchFamily="2" charset="0"/>
                        </a:rPr>
                        <a:t>Monitor interattivo</a:t>
                      </a:r>
                      <a:endParaRPr lang="it-IT" sz="1000" dirty="0">
                        <a:latin typeface="Barlow Medium" panose="00000600000000000000" pitchFamily="2" charset="0"/>
                      </a:endParaRPr>
                    </a:p>
                  </a:txBody>
                  <a:tcPr/>
                </a:tc>
                <a:extLst>
                  <a:ext uri="{0D108BD9-81ED-4DB2-BD59-A6C34878D82A}">
                    <a16:rowId xmlns:a16="http://schemas.microsoft.com/office/drawing/2014/main" val="10001"/>
                  </a:ext>
                </a:extLst>
              </a:tr>
              <a:tr h="502647">
                <a:tc>
                  <a:txBody>
                    <a:bodyPr/>
                    <a:lstStyle/>
                    <a:p>
                      <a:pPr algn="ctr"/>
                      <a:r>
                        <a:rPr lang="it-IT" sz="1000" dirty="0">
                          <a:latin typeface="Barlow Medium" panose="00000600000000000000" pitchFamily="2" charset="0"/>
                        </a:rPr>
                        <a:t>2</a:t>
                      </a:r>
                    </a:p>
                  </a:txBody>
                  <a:tcPr/>
                </a:tc>
                <a:tc>
                  <a:txBody>
                    <a:bodyPr/>
                    <a:lstStyle/>
                    <a:p>
                      <a:pPr algn="l"/>
                      <a:r>
                        <a:rPr lang="it-IT" sz="1000" b="1" dirty="0">
                          <a:latin typeface="Barlow Medium" panose="00000600000000000000" pitchFamily="2" charset="0"/>
                        </a:rPr>
                        <a:t>Lezione</a:t>
                      </a:r>
                      <a:r>
                        <a:rPr lang="it-IT" sz="1000" b="1" baseline="0" dirty="0">
                          <a:latin typeface="Barlow Medium" panose="00000600000000000000" pitchFamily="2" charset="0"/>
                        </a:rPr>
                        <a:t> frontale partecipata </a:t>
                      </a:r>
                      <a:r>
                        <a:rPr lang="it-IT" sz="1000" baseline="0" dirty="0">
                          <a:latin typeface="Barlow Medium" panose="00000600000000000000" pitchFamily="2" charset="0"/>
                        </a:rPr>
                        <a:t>sui componenti interni dell'unità centrale di un PC, caratteristiche e funzione di ciascuno,</a:t>
                      </a:r>
                      <a:r>
                        <a:rPr lang="it-IT" sz="1000" baseline="0" dirty="0">
                          <a:solidFill>
                            <a:srgbClr val="FF0000"/>
                          </a:solidFill>
                          <a:latin typeface="Barlow Medium" panose="00000600000000000000" pitchFamily="2" charset="0"/>
                        </a:rPr>
                        <a:t> </a:t>
                      </a:r>
                      <a:r>
                        <a:rPr lang="it-IT" sz="1000" baseline="0" dirty="0">
                          <a:solidFill>
                            <a:schemeClr val="tx1"/>
                          </a:solidFill>
                          <a:latin typeface="Barlow Medium" panose="00000600000000000000" pitchFamily="2" charset="0"/>
                        </a:rPr>
                        <a:t>con esempi pratici + eventuali dispense, schemi e mappe pubblicate su </a:t>
                      </a:r>
                      <a:r>
                        <a:rPr lang="it-IT" sz="1000" baseline="0" dirty="0" err="1">
                          <a:solidFill>
                            <a:schemeClr val="tx1"/>
                          </a:solidFill>
                          <a:latin typeface="Barlow Medium" panose="00000600000000000000" pitchFamily="2" charset="0"/>
                        </a:rPr>
                        <a:t>Classroom</a:t>
                      </a:r>
                      <a:endParaRPr lang="it-IT" sz="1000" i="1" dirty="0">
                        <a:solidFill>
                          <a:schemeClr val="tx1"/>
                        </a:solidFill>
                        <a:latin typeface="Barlow Medium" panose="00000600000000000000" pitchFamily="2" charset="0"/>
                      </a:endParaRPr>
                    </a:p>
                  </a:txBody>
                  <a:tcPr/>
                </a:tc>
                <a:tc>
                  <a:txBody>
                    <a:bodyPr/>
                    <a:lstStyle/>
                    <a:p>
                      <a:pPr algn="ctr"/>
                      <a:r>
                        <a:rPr lang="it-IT" sz="1000" dirty="0">
                          <a:solidFill>
                            <a:srgbClr val="002060"/>
                          </a:solidFill>
                          <a:latin typeface="Barlow Medium" panose="00000600000000000000" pitchFamily="2" charset="0"/>
                        </a:rPr>
                        <a:t>45'</a:t>
                      </a:r>
                    </a:p>
                  </a:txBody>
                  <a:tcPr/>
                </a:tc>
                <a:tc>
                  <a:txBody>
                    <a:bodyPr/>
                    <a:lstStyle/>
                    <a:p>
                      <a:pPr marL="0" indent="0" algn="l"/>
                      <a:r>
                        <a:rPr lang="it-IT" sz="1000" dirty="0">
                          <a:solidFill>
                            <a:schemeClr val="tx1"/>
                          </a:solidFill>
                          <a:latin typeface="Barlow Medium" panose="00000600000000000000" pitchFamily="2" charset="0"/>
                        </a:rPr>
                        <a:t>Strumentazione laboratorio (PC desktop da cui poter smontare e rimontare i diversi componenti) ; </a:t>
                      </a:r>
                      <a:r>
                        <a:rPr lang="it-IT" sz="1000" b="0" u="none" strike="noStrike" cap="none" dirty="0">
                          <a:solidFill>
                            <a:schemeClr val="tx1"/>
                          </a:solidFill>
                          <a:latin typeface="Barlow Medium" panose="00000600000000000000" pitchFamily="2" charset="0"/>
                          <a:sym typeface="Arial"/>
                        </a:rPr>
                        <a:t>Monitor interattivo </a:t>
                      </a:r>
                      <a:endParaRPr lang="it-IT" sz="1000" b="0" i="0" u="none" strike="noStrike" cap="none" dirty="0">
                        <a:solidFill>
                          <a:schemeClr val="tx1"/>
                        </a:solidFill>
                        <a:latin typeface="Barlow Medium" panose="00000600000000000000" pitchFamily="2" charset="0"/>
                        <a:ea typeface="+mn-ea"/>
                        <a:cs typeface="+mn-cs"/>
                        <a:sym typeface="Arial"/>
                      </a:endParaRPr>
                    </a:p>
                  </a:txBody>
                  <a:tcPr/>
                </a:tc>
                <a:extLst>
                  <a:ext uri="{0D108BD9-81ED-4DB2-BD59-A6C34878D82A}">
                    <a16:rowId xmlns:a16="http://schemas.microsoft.com/office/drawing/2014/main" val="10002"/>
                  </a:ext>
                </a:extLst>
              </a:tr>
              <a:tr h="502647">
                <a:tc>
                  <a:txBody>
                    <a:bodyPr/>
                    <a:lstStyle/>
                    <a:p>
                      <a:pPr algn="ctr"/>
                      <a:r>
                        <a:rPr lang="it-IT" sz="1000" dirty="0">
                          <a:latin typeface="Barlow Medium" panose="00000600000000000000" pitchFamily="2" charset="0"/>
                        </a:rPr>
                        <a:t>3</a:t>
                      </a:r>
                    </a:p>
                  </a:txBody>
                  <a:tcPr/>
                </a:tc>
                <a:tc>
                  <a:txBody>
                    <a:bodyPr/>
                    <a:lstStyle/>
                    <a:p>
                      <a:pPr algn="l"/>
                      <a:r>
                        <a:rPr lang="it-IT" sz="1000" b="1" dirty="0">
                          <a:latin typeface="Barlow Medium" panose="00000600000000000000" pitchFamily="2" charset="0"/>
                        </a:rPr>
                        <a:t>Attività  pratica individuale, learning by </a:t>
                      </a:r>
                      <a:r>
                        <a:rPr lang="it-IT" sz="1000" b="1" dirty="0" err="1">
                          <a:latin typeface="Barlow Medium" panose="00000600000000000000" pitchFamily="2" charset="0"/>
                        </a:rPr>
                        <a:t>doing</a:t>
                      </a:r>
                      <a:endParaRPr lang="it-IT" sz="1000" b="1" dirty="0">
                        <a:latin typeface="Barlow Medium" panose="00000600000000000000" pitchFamily="2" charset="0"/>
                      </a:endParaRPr>
                    </a:p>
                    <a:p>
                      <a:pPr algn="l"/>
                      <a:r>
                        <a:rPr lang="it-IT" sz="1000" b="0" baseline="0" dirty="0">
                          <a:latin typeface="Barlow Medium" panose="00000600000000000000" pitchFamily="2" charset="0"/>
                        </a:rPr>
                        <a:t>Utilizzo del software "PC Building Simulator" per simulare l'assemblaggio di un PC desktop</a:t>
                      </a:r>
                    </a:p>
                  </a:txBody>
                  <a:tcPr/>
                </a:tc>
                <a:tc>
                  <a:txBody>
                    <a:bodyPr/>
                    <a:lstStyle/>
                    <a:p>
                      <a:pPr algn="ctr"/>
                      <a:r>
                        <a:rPr lang="it-IT" sz="1000" dirty="0">
                          <a:solidFill>
                            <a:srgbClr val="002060"/>
                          </a:solidFill>
                          <a:latin typeface="Barlow Medium" panose="00000600000000000000" pitchFamily="2" charset="0"/>
                        </a:rPr>
                        <a:t>50' </a:t>
                      </a:r>
                    </a:p>
                  </a:txBody>
                  <a:tcPr/>
                </a:tc>
                <a:tc>
                  <a:txBody>
                    <a:bodyPr/>
                    <a:lstStyle/>
                    <a:p>
                      <a:pPr algn="l"/>
                      <a:r>
                        <a:rPr lang="it-IT" sz="1000" dirty="0">
                          <a:solidFill>
                            <a:schemeClr val="tx1"/>
                          </a:solidFill>
                          <a:latin typeface="Barlow Medium" panose="00000600000000000000" pitchFamily="2" charset="0"/>
                        </a:rPr>
                        <a:t>PC</a:t>
                      </a:r>
                      <a:r>
                        <a:rPr lang="it-IT" sz="1000" baseline="0" dirty="0">
                          <a:solidFill>
                            <a:schemeClr val="tx1"/>
                          </a:solidFill>
                          <a:latin typeface="Barlow Medium" panose="00000600000000000000" pitchFamily="2" charset="0"/>
                        </a:rPr>
                        <a:t> Lab equipaggiati con </a:t>
                      </a:r>
                      <a:r>
                        <a:rPr lang="it-IT" sz="1000" dirty="0">
                          <a:solidFill>
                            <a:schemeClr val="tx1"/>
                          </a:solidFill>
                          <a:latin typeface="Barlow Medium" panose="00000600000000000000" pitchFamily="2" charset="0"/>
                        </a:rPr>
                        <a:t>		</a:t>
                      </a:r>
                    </a:p>
                  </a:txBody>
                  <a:tcPr/>
                </a:tc>
                <a:extLst>
                  <a:ext uri="{0D108BD9-81ED-4DB2-BD59-A6C34878D82A}">
                    <a16:rowId xmlns:a16="http://schemas.microsoft.com/office/drawing/2014/main" val="10003"/>
                  </a:ext>
                </a:extLst>
              </a:tr>
              <a:tr h="234462">
                <a:tc>
                  <a:txBody>
                    <a:bodyPr/>
                    <a:lstStyle/>
                    <a:p>
                      <a:pPr marR="0" algn="ctr" rtl="0">
                        <a:lnSpc>
                          <a:spcPct val="100000"/>
                        </a:lnSpc>
                        <a:spcBef>
                          <a:spcPts val="0"/>
                        </a:spcBef>
                        <a:spcAft>
                          <a:spcPts val="0"/>
                        </a:spcAft>
                        <a:buClr>
                          <a:srgbClr val="000000"/>
                        </a:buClr>
                        <a:buFont typeface="Arial"/>
                      </a:pPr>
                      <a:r>
                        <a:rPr lang="it-IT" sz="1000" b="0" i="0" u="none" strike="noStrike" cap="none" dirty="0">
                          <a:solidFill>
                            <a:schemeClr val="dk1"/>
                          </a:solidFill>
                          <a:latin typeface="Barlow Medium" panose="00000600000000000000" pitchFamily="2" charset="0"/>
                          <a:ea typeface="+mn-ea"/>
                          <a:cs typeface="+mn-cs"/>
                          <a:sym typeface="Arial"/>
                        </a:rPr>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000" b="0" baseline="0" dirty="0">
                          <a:latin typeface="Barlow Medium" panose="00000600000000000000" pitchFamily="2" charset="0"/>
                        </a:rPr>
                        <a:t>Scheda di </a:t>
                      </a:r>
                      <a:r>
                        <a:rPr lang="it-IT" sz="1000" b="1" baseline="0" dirty="0">
                          <a:latin typeface="Barlow Medium" panose="00000600000000000000" pitchFamily="2" charset="0"/>
                        </a:rPr>
                        <a:t>autovalutazione individuale</a:t>
                      </a:r>
                    </a:p>
                  </a:txBody>
                  <a:tcPr/>
                </a:tc>
                <a:tc>
                  <a:txBody>
                    <a:bodyPr/>
                    <a:lstStyle/>
                    <a:p>
                      <a:pPr algn="ctr"/>
                      <a:r>
                        <a:rPr lang="it-IT" sz="1000" b="0" i="0" u="none" strike="noStrike" cap="none" dirty="0">
                          <a:solidFill>
                            <a:srgbClr val="002060"/>
                          </a:solidFill>
                          <a:latin typeface="Barlow Medium" panose="00000600000000000000" pitchFamily="2" charset="0"/>
                          <a:ea typeface="+mn-ea"/>
                          <a:cs typeface="+mn-cs"/>
                          <a:sym typeface="Arial"/>
                        </a:rPr>
                        <a:t>10'</a:t>
                      </a:r>
                    </a:p>
                  </a:txBody>
                  <a:tcPr/>
                </a:tc>
                <a:tc>
                  <a:txBody>
                    <a:bodyPr/>
                    <a:lstStyle/>
                    <a:p>
                      <a:pPr algn="l"/>
                      <a:r>
                        <a:rPr lang="it-IT" sz="1000" b="0" i="0" u="none" strike="noStrike" cap="none" baseline="0" dirty="0">
                          <a:solidFill>
                            <a:schemeClr val="tx1"/>
                          </a:solidFill>
                          <a:latin typeface="Barlow Medium" panose="00000600000000000000" pitchFamily="2" charset="0"/>
                          <a:ea typeface="+mn-ea"/>
                          <a:cs typeface="+mn-cs"/>
                          <a:sym typeface="Arial"/>
                        </a:rPr>
                        <a:t>PC Laboratorio</a:t>
                      </a:r>
                    </a:p>
                  </a:txBody>
                  <a:tcPr/>
                </a:tc>
                <a:extLst>
                  <a:ext uri="{0D108BD9-81ED-4DB2-BD59-A6C34878D82A}">
                    <a16:rowId xmlns:a16="http://schemas.microsoft.com/office/drawing/2014/main" val="3784470501"/>
                  </a:ext>
                </a:extLst>
              </a:tr>
              <a:tr h="921519">
                <a:tc>
                  <a:txBody>
                    <a:bodyPr/>
                    <a:lstStyle/>
                    <a:p>
                      <a:pPr algn="ctr"/>
                      <a:endParaRPr lang="it-IT" sz="1000" dirty="0">
                        <a:latin typeface="Barlow Medium" panose="00000600000000000000" pitchFamily="2" charset="0"/>
                      </a:endParaRPr>
                    </a:p>
                    <a:p>
                      <a:pPr algn="ctr"/>
                      <a:r>
                        <a:rPr lang="it-IT" sz="1000" dirty="0">
                          <a:latin typeface="Barlow Medium" panose="00000600000000000000" pitchFamily="2" charset="0"/>
                        </a:rPr>
                        <a:t>5</a:t>
                      </a:r>
                    </a:p>
                    <a:p>
                      <a:pPr algn="ctr"/>
                      <a:endParaRPr lang="it-IT" sz="1000" dirty="0">
                        <a:latin typeface="Barlow Medium" panose="00000600000000000000" pitchFamily="2" charset="0"/>
                      </a:endParaRPr>
                    </a:p>
                    <a:p>
                      <a:pPr algn="ctr"/>
                      <a:endParaRPr lang="it-IT" sz="1000" b="0" u="none" strike="noStrike" cap="none" dirty="0">
                        <a:solidFill>
                          <a:schemeClr val="dk1"/>
                        </a:solidFill>
                        <a:latin typeface="Barlow Medium" panose="00000600000000000000" pitchFamily="2" charset="0"/>
                        <a:sym typeface="Arial"/>
                      </a:endParaRPr>
                    </a:p>
                    <a:p>
                      <a:pPr algn="ctr"/>
                      <a:endParaRPr lang="it-IT" sz="1000" dirty="0">
                        <a:latin typeface="Barlow Medium" panose="00000600000000000000" pitchFamily="2" charset="0"/>
                      </a:endParaRPr>
                    </a:p>
                  </a:txBody>
                  <a:tcPr/>
                </a:tc>
                <a:tc>
                  <a:txBody>
                    <a:bodyPr/>
                    <a:lstStyle/>
                    <a:p>
                      <a:pPr algn="l"/>
                      <a:r>
                        <a:rPr lang="it-IT" sz="1000" b="1" dirty="0" err="1">
                          <a:latin typeface="Barlow Medium" panose="00000600000000000000" pitchFamily="2" charset="0"/>
                        </a:rPr>
                        <a:t>Role</a:t>
                      </a:r>
                      <a:r>
                        <a:rPr lang="it-IT" sz="1000" b="1" dirty="0">
                          <a:latin typeface="Barlow Medium" panose="00000600000000000000" pitchFamily="2" charset="0"/>
                        </a:rPr>
                        <a:t> play sull'assemblaggio di un PC:</a:t>
                      </a:r>
                    </a:p>
                    <a:p>
                      <a:pPr marL="171450" marR="0" indent="-171450" algn="l" defTabSz="914400" rtl="0" eaLnBrk="1" fontAlgn="auto" latinLnBrk="0" hangingPunct="1">
                        <a:lnSpc>
                          <a:spcPct val="100000"/>
                        </a:lnSpc>
                        <a:spcBef>
                          <a:spcPts val="0"/>
                        </a:spcBef>
                        <a:spcAft>
                          <a:spcPts val="0"/>
                        </a:spcAft>
                        <a:buClr>
                          <a:srgbClr val="000000"/>
                        </a:buClr>
                        <a:buSzTx/>
                        <a:buFontTx/>
                        <a:buChar char="-"/>
                        <a:tabLst/>
                        <a:defRPr/>
                      </a:pPr>
                      <a:r>
                        <a:rPr lang="it-IT" sz="1000" b="1" dirty="0">
                          <a:latin typeface="Barlow Medium" panose="00000600000000000000" pitchFamily="2" charset="0"/>
                        </a:rPr>
                        <a:t>Briefing</a:t>
                      </a:r>
                      <a:r>
                        <a:rPr lang="it-IT" sz="1000" dirty="0">
                          <a:latin typeface="Barlow Medium" panose="00000600000000000000" pitchFamily="2" charset="0"/>
                        </a:rPr>
                        <a:t>: consegna alla classe, con materiale fornito su piattaforma</a:t>
                      </a:r>
                    </a:p>
                    <a:p>
                      <a:pPr marL="171450" marR="0" indent="-171450" algn="l" defTabSz="914400" rtl="0" eaLnBrk="1" fontAlgn="auto" latinLnBrk="0" hangingPunct="1">
                        <a:lnSpc>
                          <a:spcPct val="100000"/>
                        </a:lnSpc>
                        <a:spcBef>
                          <a:spcPts val="0"/>
                        </a:spcBef>
                        <a:spcAft>
                          <a:spcPts val="0"/>
                        </a:spcAft>
                        <a:buClr>
                          <a:srgbClr val="000000"/>
                        </a:buClr>
                        <a:buSzTx/>
                        <a:buFontTx/>
                        <a:buChar char="-"/>
                        <a:tabLst/>
                        <a:defRPr/>
                      </a:pPr>
                      <a:r>
                        <a:rPr lang="it-IT" sz="1000" b="1" dirty="0">
                          <a:latin typeface="Barlow Medium" panose="00000600000000000000" pitchFamily="2" charset="0"/>
                        </a:rPr>
                        <a:t>Simulazione</a:t>
                      </a:r>
                      <a:r>
                        <a:rPr lang="it-IT" sz="1000" dirty="0">
                          <a:latin typeface="Barlow Medium" panose="00000600000000000000" pitchFamily="2" charset="0"/>
                        </a:rPr>
                        <a:t>: esecuzione dell'attività per coppie di studenti e consegna tramite </a:t>
                      </a:r>
                      <a:r>
                        <a:rPr lang="it-IT" sz="1000" dirty="0" err="1">
                          <a:latin typeface="Barlow Medium" panose="00000600000000000000" pitchFamily="2" charset="0"/>
                        </a:rPr>
                        <a:t>Classroom</a:t>
                      </a:r>
                      <a:r>
                        <a:rPr lang="it-IT" sz="1000" dirty="0">
                          <a:latin typeface="Barlow Medium" panose="00000600000000000000" pitchFamily="2" charset="0"/>
                        </a:rPr>
                        <a:t> con supervisione del docente e feedback costante</a:t>
                      </a:r>
                    </a:p>
                    <a:p>
                      <a:pPr marL="171450" marR="0" indent="-171450" algn="l" defTabSz="914400" rtl="0" eaLnBrk="1" fontAlgn="auto" latinLnBrk="0" hangingPunct="1">
                        <a:lnSpc>
                          <a:spcPct val="100000"/>
                        </a:lnSpc>
                        <a:spcBef>
                          <a:spcPts val="0"/>
                        </a:spcBef>
                        <a:spcAft>
                          <a:spcPts val="0"/>
                        </a:spcAft>
                        <a:buClr>
                          <a:srgbClr val="000000"/>
                        </a:buClr>
                        <a:buSzTx/>
                        <a:buFontTx/>
                        <a:buChar char="-"/>
                        <a:tabLst/>
                        <a:defRPr/>
                      </a:pPr>
                      <a:r>
                        <a:rPr lang="it-IT" sz="1000" b="1" dirty="0">
                          <a:latin typeface="Barlow Medium" panose="00000600000000000000" pitchFamily="2" charset="0"/>
                        </a:rPr>
                        <a:t>Debriefing: </a:t>
                      </a:r>
                      <a:r>
                        <a:rPr lang="it-IT" sz="1000" b="0" dirty="0">
                          <a:latin typeface="Barlow Medium" panose="00000600000000000000" pitchFamily="2" charset="0"/>
                        </a:rPr>
                        <a:t>presentazione</a:t>
                      </a:r>
                      <a:r>
                        <a:rPr lang="it-IT" sz="1000" b="1" dirty="0">
                          <a:latin typeface="Barlow Medium" panose="00000600000000000000" pitchFamily="2" charset="0"/>
                        </a:rPr>
                        <a:t> </a:t>
                      </a:r>
                      <a:r>
                        <a:rPr lang="it-IT" sz="1000" b="0" dirty="0">
                          <a:latin typeface="Barlow Medium" panose="00000600000000000000" pitchFamily="2" charset="0"/>
                        </a:rPr>
                        <a:t>dei lavori dei gruppi con discussione, autovalutazione, osservazioni del docente</a:t>
                      </a:r>
                      <a:endParaRPr lang="it-IT" sz="1000" b="0" baseline="0" dirty="0">
                        <a:latin typeface="Barlow Medium" panose="00000600000000000000" pitchFamily="2" charset="0"/>
                      </a:endParaRPr>
                    </a:p>
                  </a:txBody>
                  <a:tcPr/>
                </a:tc>
                <a:tc>
                  <a:txBody>
                    <a:bodyPr/>
                    <a:lstStyle/>
                    <a:p>
                      <a:pPr algn="ctr"/>
                      <a:r>
                        <a:rPr lang="it-IT" sz="1000" dirty="0" err="1">
                          <a:solidFill>
                            <a:srgbClr val="002060"/>
                          </a:solidFill>
                          <a:latin typeface="Barlow Medium" panose="00000600000000000000" pitchFamily="2" charset="0"/>
                        </a:rPr>
                        <a:t>1h</a:t>
                      </a:r>
                      <a:r>
                        <a:rPr lang="it-IT" sz="1000" dirty="0">
                          <a:solidFill>
                            <a:srgbClr val="002060"/>
                          </a:solidFill>
                          <a:latin typeface="Barlow Medium" panose="00000600000000000000" pitchFamily="2" charset="0"/>
                        </a:rPr>
                        <a:t> </a:t>
                      </a:r>
                      <a:r>
                        <a:rPr lang="it-IT" sz="1000" dirty="0" err="1">
                          <a:solidFill>
                            <a:srgbClr val="002060"/>
                          </a:solidFill>
                          <a:latin typeface="Barlow Medium" panose="00000600000000000000" pitchFamily="2" charset="0"/>
                        </a:rPr>
                        <a:t>45</a:t>
                      </a:r>
                      <a:r>
                        <a:rPr lang="it-IT" sz="1000" dirty="0">
                          <a:solidFill>
                            <a:srgbClr val="002060"/>
                          </a:solidFill>
                          <a:latin typeface="Barlow Medium" panose="00000600000000000000" pitchFamily="2" charset="0"/>
                        </a:rPr>
                        <a:t>'</a:t>
                      </a:r>
                    </a:p>
                  </a:txBody>
                  <a:tcPr/>
                </a:tc>
                <a:tc>
                  <a:txBody>
                    <a:bodyPr/>
                    <a:lstStyle/>
                    <a:p>
                      <a:pPr algn="l"/>
                      <a:r>
                        <a:rPr lang="it-IT" sz="1000" dirty="0">
                          <a:solidFill>
                            <a:schemeClr val="tx1"/>
                          </a:solidFill>
                          <a:latin typeface="Barlow Medium" panose="00000600000000000000" pitchFamily="2" charset="0"/>
                        </a:rPr>
                        <a:t>PC Laboratorio</a:t>
                      </a:r>
                    </a:p>
                    <a:p>
                      <a:pPr algn="l"/>
                      <a:endParaRPr lang="it-IT" sz="1000" dirty="0">
                        <a:solidFill>
                          <a:schemeClr val="tx1"/>
                        </a:solidFill>
                        <a:latin typeface="Barlow Medium" panose="00000600000000000000" pitchFamily="2" charset="0"/>
                      </a:endParaRPr>
                    </a:p>
                    <a:p>
                      <a:pPr algn="l"/>
                      <a:r>
                        <a:rPr lang="it-IT" sz="1000" dirty="0">
                          <a:solidFill>
                            <a:schemeClr val="tx1"/>
                          </a:solidFill>
                          <a:latin typeface="Barlow Medium" panose="00000600000000000000" pitchFamily="2" charset="0"/>
                        </a:rPr>
                        <a:t>	</a:t>
                      </a:r>
                    </a:p>
                  </a:txBody>
                  <a:tcPr/>
                </a:tc>
                <a:extLst>
                  <a:ext uri="{0D108BD9-81ED-4DB2-BD59-A6C34878D82A}">
                    <a16:rowId xmlns:a16="http://schemas.microsoft.com/office/drawing/2014/main" val="10004"/>
                  </a:ext>
                </a:extLst>
              </a:tr>
              <a:tr h="502647">
                <a:tc>
                  <a:txBody>
                    <a:bodyPr/>
                    <a:lstStyle/>
                    <a:p>
                      <a:pPr algn="ctr"/>
                      <a:r>
                        <a:rPr lang="it-IT" sz="1000" dirty="0">
                          <a:latin typeface="Barlow Medium" panose="00000600000000000000" pitchFamily="2" charset="0"/>
                        </a:rPr>
                        <a:t>6</a:t>
                      </a:r>
                    </a:p>
                  </a:txBody>
                  <a:tcPr/>
                </a:tc>
                <a:tc>
                  <a:txBody>
                    <a:bodyPr/>
                    <a:lstStyle/>
                    <a:p>
                      <a:pPr algn="l"/>
                      <a:r>
                        <a:rPr lang="it-IT" sz="1000" b="1" baseline="0" dirty="0">
                          <a:latin typeface="Barlow Medium" panose="00000600000000000000" pitchFamily="2" charset="0"/>
                        </a:rPr>
                        <a:t>Verifica strutturata e Valutazione</a:t>
                      </a:r>
                    </a:p>
                  </a:txBody>
                  <a:tcPr/>
                </a:tc>
                <a:tc>
                  <a:txBody>
                    <a:bodyPr/>
                    <a:lstStyle/>
                    <a:p>
                      <a:pPr algn="ctr"/>
                      <a:r>
                        <a:rPr lang="it-IT" sz="1000" dirty="0" err="1">
                          <a:solidFill>
                            <a:srgbClr val="002060"/>
                          </a:solidFill>
                          <a:latin typeface="Barlow Medium" panose="00000600000000000000" pitchFamily="2" charset="0"/>
                        </a:rPr>
                        <a:t>15</a:t>
                      </a:r>
                      <a:r>
                        <a:rPr lang="it-IT" sz="1000" dirty="0">
                          <a:solidFill>
                            <a:srgbClr val="002060"/>
                          </a:solidFill>
                          <a:latin typeface="Barlow Medium" panose="00000600000000000000" pitchFamily="2" charset="0"/>
                        </a:rPr>
                        <a:t>'</a:t>
                      </a:r>
                    </a:p>
                  </a:txBody>
                  <a:tcPr/>
                </a:tc>
                <a:tc>
                  <a:txBody>
                    <a:bodyPr/>
                    <a:lstStyle/>
                    <a:p>
                      <a:pPr algn="l"/>
                      <a:r>
                        <a:rPr lang="it-IT" sz="1000" dirty="0">
                          <a:solidFill>
                            <a:schemeClr val="tx1"/>
                          </a:solidFill>
                          <a:latin typeface="Barlow Medium" panose="00000600000000000000" pitchFamily="2" charset="0"/>
                        </a:rPr>
                        <a:t>PC Laboratorio</a:t>
                      </a:r>
                    </a:p>
                  </a:txBody>
                  <a:tcPr/>
                </a:tc>
                <a:extLst>
                  <a:ext uri="{0D108BD9-81ED-4DB2-BD59-A6C34878D82A}">
                    <a16:rowId xmlns:a16="http://schemas.microsoft.com/office/drawing/2014/main" val="10005"/>
                  </a:ext>
                </a:extLst>
              </a:tr>
            </a:tbl>
          </a:graphicData>
        </a:graphic>
      </p:graphicFrame>
      <p:sp>
        <p:nvSpPr>
          <p:cNvPr id="11" name="Rettangolo 10">
            <a:extLst>
              <a:ext uri="{FF2B5EF4-FFF2-40B4-BE49-F238E27FC236}">
                <a16:creationId xmlns:a16="http://schemas.microsoft.com/office/drawing/2014/main" id="{D7DCFA96-318E-BBD9-F188-E352C6FB7498}"/>
              </a:ext>
            </a:extLst>
          </p:cNvPr>
          <p:cNvSpPr/>
          <p:nvPr/>
        </p:nvSpPr>
        <p:spPr>
          <a:xfrm>
            <a:off x="1115617" y="247174"/>
            <a:ext cx="6912767"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didattiche </a:t>
            </a:r>
            <a:r>
              <a:rPr lang="it-IT" sz="1800" i="1" dirty="0">
                <a:solidFill>
                  <a:srgbClr val="00B050"/>
                </a:solidFill>
                <a:latin typeface="Barlow Semi Condensed Medium" panose="020B0604020202020204" pitchFamily="2" charset="0"/>
              </a:rPr>
              <a:t>Fasi dell'attività</a:t>
            </a:r>
          </a:p>
        </p:txBody>
      </p:sp>
      <p:pic>
        <p:nvPicPr>
          <p:cNvPr id="1026" name="Picture 2">
            <a:extLst>
              <a:ext uri="{FF2B5EF4-FFF2-40B4-BE49-F238E27FC236}">
                <a16:creationId xmlns:a16="http://schemas.microsoft.com/office/drawing/2014/main" id="{CA80B1C4-114D-CD7D-B4C8-6CFDC7C13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2791175"/>
            <a:ext cx="952726" cy="253729"/>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BAC4F836-CD3D-7268-3B46-0ADE1433E399}"/>
              </a:ext>
            </a:extLst>
          </p:cNvPr>
          <p:cNvPicPr>
            <a:picLocks noChangeAspect="1"/>
          </p:cNvPicPr>
          <p:nvPr/>
        </p:nvPicPr>
        <p:blipFill rotWithShape="1">
          <a:blip r:embed="rId4"/>
          <a:srcRect l="5675" t="11166" r="84475" b="80800"/>
          <a:stretch/>
        </p:blipFill>
        <p:spPr>
          <a:xfrm>
            <a:off x="7285526" y="3674550"/>
            <a:ext cx="864096" cy="413238"/>
          </a:xfrm>
          <a:prstGeom prst="rect">
            <a:avLst/>
          </a:prstGeom>
        </p:spPr>
      </p:pic>
      <p:pic>
        <p:nvPicPr>
          <p:cNvPr id="3" name="Immagine 2">
            <a:extLst>
              <a:ext uri="{FF2B5EF4-FFF2-40B4-BE49-F238E27FC236}">
                <a16:creationId xmlns:a16="http://schemas.microsoft.com/office/drawing/2014/main" id="{C37632EA-CA92-F129-4B97-B1A3B98C57C0}"/>
              </a:ext>
            </a:extLst>
          </p:cNvPr>
          <p:cNvPicPr>
            <a:picLocks noChangeAspect="1"/>
          </p:cNvPicPr>
          <p:nvPr/>
        </p:nvPicPr>
        <p:blipFill>
          <a:blip r:embed="rId5"/>
          <a:stretch>
            <a:fillRect/>
          </a:stretch>
        </p:blipFill>
        <p:spPr>
          <a:xfrm>
            <a:off x="7622765" y="4281359"/>
            <a:ext cx="1187624" cy="595885"/>
          </a:xfrm>
          <a:prstGeom prst="rect">
            <a:avLst/>
          </a:prstGeom>
        </p:spPr>
      </p:pic>
      <p:pic>
        <p:nvPicPr>
          <p:cNvPr id="4104" name="Picture 8" descr="Should you use Google Classroom? – UAF Center for Teaching and Learning">
            <a:extLst>
              <a:ext uri="{FF2B5EF4-FFF2-40B4-BE49-F238E27FC236}">
                <a16:creationId xmlns:a16="http://schemas.microsoft.com/office/drawing/2014/main" id="{E13454A0-A74F-E639-B8FB-48882901C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3457007"/>
            <a:ext cx="940582" cy="94058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hy Use Google Forms? | Corkboard Concepts">
            <a:extLst>
              <a:ext uri="{FF2B5EF4-FFF2-40B4-BE49-F238E27FC236}">
                <a16:creationId xmlns:a16="http://schemas.microsoft.com/office/drawing/2014/main" id="{4C64FBFA-D2C5-E6C2-80E3-54B47ADFDE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5441" y="2966078"/>
            <a:ext cx="516411" cy="486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hould you use Google Classroom? – UAF Center for Teaching and Learning">
            <a:extLst>
              <a:ext uri="{FF2B5EF4-FFF2-40B4-BE49-F238E27FC236}">
                <a16:creationId xmlns:a16="http://schemas.microsoft.com/office/drawing/2014/main" id="{D3B5FE91-A9E7-E879-7499-079AB846C9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8390419" y="2301205"/>
            <a:ext cx="516411" cy="45854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69424DA6-FFE2-54B4-9436-FA14124010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4529" y="1484773"/>
            <a:ext cx="864096" cy="294332"/>
          </a:xfrm>
          <a:prstGeom prst="rect">
            <a:avLst/>
          </a:prstGeom>
          <a:noFill/>
          <a:extLst>
            <a:ext uri="{909E8E84-426E-40DD-AFC4-6F175D3DCCD1}">
              <a14:hiddenFill xmlns:a14="http://schemas.microsoft.com/office/drawing/2010/main">
                <a:solidFill>
                  <a:srgbClr val="FFFFFF"/>
                </a:solidFill>
              </a14:hiddenFill>
            </a:ext>
          </a:extLst>
        </p:spPr>
      </p:pic>
      <p:sp>
        <p:nvSpPr>
          <p:cNvPr id="7" name="Oval 1">
            <a:extLst>
              <a:ext uri="{FF2B5EF4-FFF2-40B4-BE49-F238E27FC236}">
                <a16:creationId xmlns:a16="http://schemas.microsoft.com/office/drawing/2014/main" id="{A2F28F6D-7891-9C40-B958-1FBD396C4E58}"/>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p:cNvSpPr/>
          <p:nvPr/>
        </p:nvSpPr>
        <p:spPr>
          <a:xfrm>
            <a:off x="520875" y="930430"/>
            <a:ext cx="8064896" cy="1708160"/>
          </a:xfrm>
          <a:prstGeom prst="rect">
            <a:avLst/>
          </a:prstGeom>
        </p:spPr>
        <p:txBody>
          <a:bodyPr wrap="square">
            <a:spAutoFit/>
          </a:bodyPr>
          <a:lstStyle/>
          <a:p>
            <a:r>
              <a:rPr lang="it-IT" b="1" dirty="0">
                <a:solidFill>
                  <a:schemeClr val="tx1"/>
                </a:solidFill>
                <a:latin typeface="Barlow Light" charset="0"/>
              </a:rPr>
              <a:t>Somministrazione del questionario </a:t>
            </a:r>
            <a:r>
              <a:rPr lang="it-IT" dirty="0">
                <a:solidFill>
                  <a:schemeClr val="tx1"/>
                </a:solidFill>
                <a:latin typeface="Barlow Light" charset="0"/>
              </a:rPr>
              <a:t>sviluppato insieme al docente di teoria con sui seguenti argomenti:</a:t>
            </a:r>
          </a:p>
          <a:p>
            <a:pPr marL="285750" indent="-285750" fontAlgn="t">
              <a:spcBef>
                <a:spcPts val="600"/>
              </a:spcBef>
              <a:spcAft>
                <a:spcPts val="600"/>
              </a:spcAft>
              <a:buFont typeface="Arial" panose="020B0604020202020204" pitchFamily="34" charset="0"/>
              <a:buChar char="•"/>
            </a:pPr>
            <a:r>
              <a:rPr lang="it-IT" dirty="0">
                <a:solidFill>
                  <a:schemeClr val="tx1"/>
                </a:solidFill>
                <a:latin typeface="Barlow Light" charset="0"/>
              </a:rPr>
              <a:t>Differenza tra hardware e software</a:t>
            </a:r>
          </a:p>
          <a:p>
            <a:pPr marL="285750" indent="-285750" fontAlgn="t">
              <a:spcBef>
                <a:spcPts val="600"/>
              </a:spcBef>
              <a:spcAft>
                <a:spcPts val="600"/>
              </a:spcAft>
              <a:buFont typeface="Arial" panose="020B0604020202020204" pitchFamily="34" charset="0"/>
              <a:buChar char="•"/>
            </a:pPr>
            <a:r>
              <a:rPr lang="it-IT" dirty="0">
                <a:solidFill>
                  <a:schemeClr val="tx1"/>
                </a:solidFill>
                <a:latin typeface="Barlow Light" charset="0"/>
              </a:rPr>
              <a:t>Distinzione tra unità centrale, periferiche e supporti di memorizzazione</a:t>
            </a:r>
          </a:p>
          <a:p>
            <a:pPr marL="285750" marR="0" indent="-285750" algn="l" rtl="0" fontAlgn="t">
              <a:spcBef>
                <a:spcPts val="600"/>
              </a:spcBef>
              <a:spcAft>
                <a:spcPts val="600"/>
              </a:spcAft>
              <a:buFont typeface="Arial" panose="020B0604020202020204" pitchFamily="34" charset="0"/>
              <a:buChar char="•"/>
            </a:pPr>
            <a:r>
              <a:rPr lang="it-IT" dirty="0">
                <a:solidFill>
                  <a:schemeClr val="tx1"/>
                </a:solidFill>
                <a:latin typeface="Barlow Light" charset="0"/>
              </a:rPr>
              <a:t>Periferiche di input e di output</a:t>
            </a:r>
          </a:p>
          <a:p>
            <a:pPr marL="285750" marR="0" indent="-285750" algn="l" rtl="0" fontAlgn="t">
              <a:spcBef>
                <a:spcPts val="600"/>
              </a:spcBef>
              <a:spcAft>
                <a:spcPts val="600"/>
              </a:spcAft>
              <a:buFont typeface="Arial" panose="020B0604020202020204" pitchFamily="34" charset="0"/>
              <a:buChar char="•"/>
            </a:pPr>
            <a:r>
              <a:rPr lang="it-IT" dirty="0">
                <a:solidFill>
                  <a:schemeClr val="tx1"/>
                </a:solidFill>
                <a:latin typeface="Barlow Light" charset="0"/>
              </a:rPr>
              <a:t>Unità di misura della frequenza (Hz) e della capienza di memoria (bit), e relativi multipli</a:t>
            </a:r>
          </a:p>
        </p:txBody>
      </p:sp>
      <p:sp>
        <p:nvSpPr>
          <p:cNvPr id="14" name="Rettangolo 13"/>
          <p:cNvSpPr/>
          <p:nvPr/>
        </p:nvSpPr>
        <p:spPr>
          <a:xfrm>
            <a:off x="463932" y="3024225"/>
            <a:ext cx="8297555" cy="738664"/>
          </a:xfrm>
          <a:prstGeom prst="rect">
            <a:avLst/>
          </a:prstGeom>
        </p:spPr>
        <p:txBody>
          <a:bodyPr wrap="square">
            <a:spAutoFit/>
          </a:bodyPr>
          <a:lstStyle/>
          <a:p>
            <a:r>
              <a:rPr lang="it-IT" dirty="0">
                <a:solidFill>
                  <a:schemeClr val="tx1"/>
                </a:solidFill>
                <a:latin typeface="Barlow Light" charset="0"/>
              </a:rPr>
              <a:t>Il test è condotto in modalità interattiva guidata dal docente, in modo tale che, dopo ciascun quesito, il docente possa osservare le risposte date dagli studenti in tempo reale e decidere se proseguire con il quesito successivo, oppure fermarsi per chiarire l'argomento qualora ci siano delle incomprensioni diffuse</a:t>
            </a:r>
          </a:p>
        </p:txBody>
      </p:sp>
      <p:sp>
        <p:nvSpPr>
          <p:cNvPr id="20" name="Rettangolo 19"/>
          <p:cNvSpPr/>
          <p:nvPr/>
        </p:nvSpPr>
        <p:spPr>
          <a:xfrm>
            <a:off x="988291" y="3972190"/>
            <a:ext cx="7597480" cy="861774"/>
          </a:xfrm>
          <a:prstGeom prst="rect">
            <a:avLst/>
          </a:prstGeom>
        </p:spPr>
        <p:txBody>
          <a:bodyPr wrap="square">
            <a:spAutoFit/>
          </a:bodyPr>
          <a:lstStyle/>
          <a:p>
            <a:r>
              <a:rPr lang="it-IT" dirty="0">
                <a:solidFill>
                  <a:schemeClr val="accent2">
                    <a:lumMod val="75000"/>
                  </a:schemeClr>
                </a:solidFill>
                <a:latin typeface="Bebas Neue" charset="0"/>
              </a:rPr>
              <a:t>Strategie inclusive: </a:t>
            </a:r>
            <a:r>
              <a:rPr lang="it-IT" sz="1200" dirty="0">
                <a:solidFill>
                  <a:schemeClr val="tx1"/>
                </a:solidFill>
                <a:latin typeface="Barlow Light" charset="0"/>
              </a:rPr>
              <a:t>il docente disattiva la modalità "Riproduzione automatica" di </a:t>
            </a:r>
            <a:r>
              <a:rPr lang="it-IT" sz="1200" dirty="0" err="1">
                <a:solidFill>
                  <a:schemeClr val="tx1"/>
                </a:solidFill>
                <a:latin typeface="Barlow Light" charset="0"/>
              </a:rPr>
              <a:t>Kahoot</a:t>
            </a:r>
            <a:r>
              <a:rPr lang="it-IT" sz="1200" dirty="0">
                <a:solidFill>
                  <a:schemeClr val="tx1"/>
                </a:solidFill>
                <a:latin typeface="Barlow Light" charset="0"/>
              </a:rPr>
              <a:t>! per concedere un tempo più dilatato per rispondere alle domande, legge ad alta voce domande e risposte per dispensare dalla lettura gli studenti con BES. I font utilizzati per tutti i materiali son odi tipo «san serif», preferibilmente «</a:t>
            </a:r>
            <a:r>
              <a:rPr lang="it-IT" sz="1200" dirty="0" err="1">
                <a:solidFill>
                  <a:schemeClr val="tx1"/>
                </a:solidFill>
                <a:latin typeface="Barlow Light" charset="0"/>
              </a:rPr>
              <a:t>OpenDyslexic</a:t>
            </a:r>
            <a:r>
              <a:rPr lang="it-IT" sz="1200" dirty="0">
                <a:solidFill>
                  <a:schemeClr val="tx1"/>
                </a:solidFill>
                <a:latin typeface="Barlow Light" charset="0"/>
              </a:rPr>
              <a:t>». </a:t>
            </a:r>
            <a:br>
              <a:rPr lang="it-IT" sz="1200" dirty="0">
                <a:solidFill>
                  <a:schemeClr val="tx1"/>
                </a:solidFill>
                <a:latin typeface="Barlow Light" charset="0"/>
              </a:rPr>
            </a:br>
            <a:r>
              <a:rPr lang="it-IT" sz="1200" dirty="0">
                <a:solidFill>
                  <a:schemeClr val="tx1"/>
                </a:solidFill>
                <a:latin typeface="Barlow Light" charset="0"/>
              </a:rPr>
              <a:t>Gli studenti possono usare il traduttore automatico.</a:t>
            </a:r>
            <a:endParaRPr lang="it-IT" dirty="0"/>
          </a:p>
        </p:txBody>
      </p:sp>
      <p:sp>
        <p:nvSpPr>
          <p:cNvPr id="17" name="Rettangolo 16">
            <a:extLst>
              <a:ext uri="{FF2B5EF4-FFF2-40B4-BE49-F238E27FC236}">
                <a16:creationId xmlns:a16="http://schemas.microsoft.com/office/drawing/2014/main" id="{C60B20E6-A869-75E3-AEF0-253E5FFD208F}"/>
              </a:ext>
            </a:extLst>
          </p:cNvPr>
          <p:cNvSpPr/>
          <p:nvPr/>
        </p:nvSpPr>
        <p:spPr>
          <a:xfrm>
            <a:off x="1115617" y="247174"/>
            <a:ext cx="748883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didattiche </a:t>
            </a:r>
            <a:r>
              <a:rPr lang="it-IT" sz="1800" i="1" dirty="0">
                <a:solidFill>
                  <a:srgbClr val="00B050"/>
                </a:solidFill>
                <a:latin typeface="Barlow Semi Condensed Medium" panose="020B0604020202020204" pitchFamily="2" charset="0"/>
                <a:sym typeface="Bebas Neue"/>
              </a:rPr>
              <a:t>1. Verifica dei prerequisiti e contestuale recupero</a:t>
            </a:r>
            <a:endParaRPr lang="it-IT" sz="3600" i="1" dirty="0">
              <a:solidFill>
                <a:srgbClr val="00B050"/>
              </a:solidFill>
              <a:latin typeface="Barlow Semi Condensed Medium" panose="020B0604020202020204" pitchFamily="2" charset="0"/>
            </a:endParaRPr>
          </a:p>
        </p:txBody>
      </p:sp>
      <p:sp>
        <p:nvSpPr>
          <p:cNvPr id="19" name="CasellaDiTesto 18">
            <a:extLst>
              <a:ext uri="{FF2B5EF4-FFF2-40B4-BE49-F238E27FC236}">
                <a16:creationId xmlns:a16="http://schemas.microsoft.com/office/drawing/2014/main" id="{F5C1571C-A727-F985-5DAB-317DB6EDD07A}"/>
              </a:ext>
            </a:extLst>
          </p:cNvPr>
          <p:cNvSpPr txBox="1"/>
          <p:nvPr/>
        </p:nvSpPr>
        <p:spPr>
          <a:xfrm>
            <a:off x="448925" y="2830881"/>
            <a:ext cx="4572000" cy="307777"/>
          </a:xfrm>
          <a:prstGeom prst="rect">
            <a:avLst/>
          </a:prstGeom>
          <a:noFill/>
        </p:spPr>
        <p:txBody>
          <a:bodyPr wrap="square">
            <a:spAutoFit/>
          </a:bodyPr>
          <a:lstStyle/>
          <a:p>
            <a:r>
              <a:rPr lang="it-IT" sz="1400" i="1" dirty="0">
                <a:solidFill>
                  <a:srgbClr val="00B050"/>
                </a:solidFill>
                <a:latin typeface="Barlow Semi Condensed Medium" panose="020B0604020202020204" pitchFamily="2" charset="0"/>
                <a:sym typeface="Bebas Neue"/>
              </a:rPr>
              <a:t>Recupero con discussione dialogata dopo ciascun quesito</a:t>
            </a:r>
            <a:endParaRPr lang="it-IT" dirty="0"/>
          </a:p>
        </p:txBody>
      </p:sp>
      <p:pic>
        <p:nvPicPr>
          <p:cNvPr id="3" name="Immagine 2" descr="Immagine che contiene Policromia, cerchio, Elementi grafici, arte&#10;&#10;Descrizione generata automaticamente">
            <a:extLst>
              <a:ext uri="{FF2B5EF4-FFF2-40B4-BE49-F238E27FC236}">
                <a16:creationId xmlns:a16="http://schemas.microsoft.com/office/drawing/2014/main" id="{F68681C2-96F5-44D3-1D17-7683CA814A72}"/>
              </a:ext>
            </a:extLst>
          </p:cNvPr>
          <p:cNvPicPr>
            <a:picLocks noChangeAspect="1"/>
          </p:cNvPicPr>
          <p:nvPr/>
        </p:nvPicPr>
        <p:blipFill>
          <a:blip r:embed="rId2"/>
          <a:stretch>
            <a:fillRect/>
          </a:stretch>
        </p:blipFill>
        <p:spPr>
          <a:xfrm>
            <a:off x="463932" y="4160973"/>
            <a:ext cx="489075" cy="484209"/>
          </a:xfrm>
          <a:prstGeom prst="rect">
            <a:avLst/>
          </a:prstGeom>
        </p:spPr>
      </p:pic>
      <p:pic>
        <p:nvPicPr>
          <p:cNvPr id="5" name="Picture 14">
            <a:extLst>
              <a:ext uri="{FF2B5EF4-FFF2-40B4-BE49-F238E27FC236}">
                <a16:creationId xmlns:a16="http://schemas.microsoft.com/office/drawing/2014/main" id="{019D0075-B94A-042D-6064-1C6797837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404" y="1467440"/>
            <a:ext cx="1611083" cy="548774"/>
          </a:xfrm>
          <a:prstGeom prst="rect">
            <a:avLst/>
          </a:prstGeom>
          <a:noFill/>
          <a:extLst>
            <a:ext uri="{909E8E84-426E-40DD-AFC4-6F175D3DCCD1}">
              <a14:hiddenFill xmlns:a14="http://schemas.microsoft.com/office/drawing/2010/main">
                <a:solidFill>
                  <a:srgbClr val="FFFFFF"/>
                </a:solidFill>
              </a14:hiddenFill>
            </a:ext>
          </a:extLst>
        </p:spPr>
      </p:pic>
      <p:sp>
        <p:nvSpPr>
          <p:cNvPr id="6" name="Oval 1">
            <a:extLst>
              <a:ext uri="{FF2B5EF4-FFF2-40B4-BE49-F238E27FC236}">
                <a16:creationId xmlns:a16="http://schemas.microsoft.com/office/drawing/2014/main" id="{188286BE-D20F-1A8E-3590-D28D789BE034}"/>
              </a:ext>
            </a:extLst>
          </p:cNvPr>
          <p:cNvSpPr/>
          <p:nvPr/>
        </p:nvSpPr>
        <p:spPr>
          <a:xfrm>
            <a:off x="179512" y="234251"/>
            <a:ext cx="432048" cy="413238"/>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pic>
        <p:nvPicPr>
          <p:cNvPr id="7" name="Immagine 6">
            <a:extLst>
              <a:ext uri="{FF2B5EF4-FFF2-40B4-BE49-F238E27FC236}">
                <a16:creationId xmlns:a16="http://schemas.microsoft.com/office/drawing/2014/main" id="{C68C2AC4-7101-F561-3197-91CA4E930FC4}"/>
              </a:ext>
            </a:extLst>
          </p:cNvPr>
          <p:cNvPicPr>
            <a:picLocks noChangeAspect="1"/>
          </p:cNvPicPr>
          <p:nvPr/>
        </p:nvPicPr>
        <p:blipFill>
          <a:blip r:embed="rId4"/>
          <a:stretch>
            <a:fillRect/>
          </a:stretch>
        </p:blipFill>
        <p:spPr>
          <a:xfrm>
            <a:off x="7593910" y="2113352"/>
            <a:ext cx="961038" cy="7124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731D-C977-9918-297B-2B6997003075}"/>
            </a:ext>
          </a:extLst>
        </p:cNvPr>
        <p:cNvGrpSpPr/>
        <p:nvPr/>
      </p:nvGrpSpPr>
      <p:grpSpPr>
        <a:xfrm>
          <a:off x="0" y="0"/>
          <a:ext cx="0" cy="0"/>
          <a:chOff x="0" y="0"/>
          <a:chExt cx="0" cy="0"/>
        </a:xfrm>
      </p:grpSpPr>
      <p:sp>
        <p:nvSpPr>
          <p:cNvPr id="6" name="Oval 1">
            <a:extLst>
              <a:ext uri="{FF2B5EF4-FFF2-40B4-BE49-F238E27FC236}">
                <a16:creationId xmlns:a16="http://schemas.microsoft.com/office/drawing/2014/main" id="{1E4267F8-A22A-F9AE-7C98-B0FB79386371}"/>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pic>
        <p:nvPicPr>
          <p:cNvPr id="9" name="Immagine 8">
            <a:extLst>
              <a:ext uri="{FF2B5EF4-FFF2-40B4-BE49-F238E27FC236}">
                <a16:creationId xmlns:a16="http://schemas.microsoft.com/office/drawing/2014/main" id="{AA14F5EE-0B0D-DDAE-77B6-C9D89DE10871}"/>
              </a:ext>
            </a:extLst>
          </p:cNvPr>
          <p:cNvPicPr>
            <a:picLocks noChangeAspect="1"/>
          </p:cNvPicPr>
          <p:nvPr/>
        </p:nvPicPr>
        <p:blipFill>
          <a:blip r:embed="rId2"/>
          <a:srcRect l="8280" t="15000" r="3064" b="2401"/>
          <a:stretch/>
        </p:blipFill>
        <p:spPr>
          <a:xfrm>
            <a:off x="274567" y="1059582"/>
            <a:ext cx="3240360" cy="3748652"/>
          </a:xfrm>
          <a:prstGeom prst="rect">
            <a:avLst/>
          </a:prstGeom>
        </p:spPr>
      </p:pic>
      <p:sp>
        <p:nvSpPr>
          <p:cNvPr id="37" name="CasellaDiTesto 36">
            <a:extLst>
              <a:ext uri="{FF2B5EF4-FFF2-40B4-BE49-F238E27FC236}">
                <a16:creationId xmlns:a16="http://schemas.microsoft.com/office/drawing/2014/main" id="{FBAE258D-24E9-9474-7B46-8D2BDAD9EF47}"/>
              </a:ext>
            </a:extLst>
          </p:cNvPr>
          <p:cNvSpPr txBox="1"/>
          <p:nvPr/>
        </p:nvSpPr>
        <p:spPr>
          <a:xfrm>
            <a:off x="3574647" y="1059582"/>
            <a:ext cx="5384832" cy="3447098"/>
          </a:xfrm>
          <a:prstGeom prst="rect">
            <a:avLst/>
          </a:prstGeom>
          <a:noFill/>
        </p:spPr>
        <p:txBody>
          <a:bodyPr wrap="square" rtlCol="0">
            <a:spAutoFit/>
          </a:bodyPr>
          <a:lstStyle/>
          <a:p>
            <a:pPr>
              <a:spcBef>
                <a:spcPts val="600"/>
              </a:spcBef>
            </a:pPr>
            <a:r>
              <a:rPr lang="it-IT" sz="1300" b="1" dirty="0">
                <a:latin typeface="Barlow Light" panose="00000400000000000000" pitchFamily="2" charset="0"/>
              </a:rPr>
              <a:t>Qual è la differenza principale tra hardware e software?</a:t>
            </a:r>
          </a:p>
          <a:p>
            <a:pPr marL="342900" indent="-166688">
              <a:buAutoNum type="alphaUcPeriod"/>
            </a:pPr>
            <a:r>
              <a:rPr lang="it-IT" sz="1300" dirty="0">
                <a:latin typeface="Barlow Light" panose="00000400000000000000" pitchFamily="2" charset="0"/>
              </a:rPr>
              <a:t>L’hardware è ciò che si installa, il software è ciò che si collega.</a:t>
            </a:r>
          </a:p>
          <a:p>
            <a:pPr marL="342900" indent="-166688">
              <a:buAutoNum type="alphaUcPeriod"/>
            </a:pPr>
            <a:r>
              <a:rPr lang="it-IT" sz="1300" dirty="0">
                <a:latin typeface="Barlow Light" panose="00000400000000000000" pitchFamily="2" charset="0"/>
              </a:rPr>
              <a:t>L’hardware è fisico, il software è l’insieme dei programmi. ✅</a:t>
            </a:r>
          </a:p>
          <a:p>
            <a:pPr marL="342900" indent="-166688">
              <a:buAutoNum type="alphaUcPeriod"/>
            </a:pPr>
            <a:r>
              <a:rPr lang="it-IT" sz="1300" dirty="0">
                <a:latin typeface="Barlow Light" panose="00000400000000000000" pitchFamily="2" charset="0"/>
              </a:rPr>
              <a:t>Il software è la parte elettronica del computer.</a:t>
            </a:r>
          </a:p>
          <a:p>
            <a:pPr marL="342900" indent="-166688">
              <a:buAutoNum type="alphaUcPeriod"/>
            </a:pPr>
            <a:r>
              <a:rPr lang="it-IT" sz="1300" dirty="0">
                <a:latin typeface="Barlow Light" panose="00000400000000000000" pitchFamily="2" charset="0"/>
              </a:rPr>
              <a:t>Sono due nomi per indicare la stessa cosa.</a:t>
            </a:r>
          </a:p>
          <a:p>
            <a:pPr>
              <a:spcBef>
                <a:spcPts val="600"/>
              </a:spcBef>
            </a:pPr>
            <a:r>
              <a:rPr lang="it-IT" sz="1300" b="1" dirty="0">
                <a:latin typeface="Barlow Light" panose="00000400000000000000" pitchFamily="2" charset="0"/>
              </a:rPr>
              <a:t>Quale tra questi è un componente dell'unità centrale?</a:t>
            </a:r>
          </a:p>
          <a:p>
            <a:pPr marL="342900" indent="-166688">
              <a:buFont typeface="Arial"/>
              <a:buAutoNum type="alphaUcPeriod"/>
            </a:pPr>
            <a:r>
              <a:rPr lang="it-IT" sz="1300" dirty="0">
                <a:latin typeface="Barlow Light" panose="00000400000000000000" pitchFamily="2" charset="0"/>
              </a:rPr>
              <a:t>Monitor</a:t>
            </a:r>
          </a:p>
          <a:p>
            <a:pPr marL="342900" indent="-166688">
              <a:buFont typeface="Arial"/>
              <a:buAutoNum type="alphaUcPeriod"/>
            </a:pPr>
            <a:r>
              <a:rPr lang="it-IT" sz="1300" dirty="0">
                <a:latin typeface="Barlow Light" panose="00000400000000000000" pitchFamily="2" charset="0"/>
              </a:rPr>
              <a:t>Stampante</a:t>
            </a:r>
          </a:p>
          <a:p>
            <a:pPr marL="342900" indent="-166688">
              <a:buFont typeface="Arial"/>
              <a:buAutoNum type="alphaUcPeriod"/>
            </a:pPr>
            <a:r>
              <a:rPr lang="it-IT" sz="1300" dirty="0">
                <a:latin typeface="Barlow Light" panose="00000400000000000000" pitchFamily="2" charset="0"/>
              </a:rPr>
              <a:t>CPU ✅</a:t>
            </a:r>
          </a:p>
          <a:p>
            <a:pPr marL="342900" indent="-166688">
              <a:buFont typeface="Arial"/>
              <a:buAutoNum type="alphaUcPeriod"/>
            </a:pPr>
            <a:r>
              <a:rPr lang="it-IT" sz="1300" dirty="0">
                <a:latin typeface="Barlow Light" panose="00000400000000000000" pitchFamily="2" charset="0"/>
              </a:rPr>
              <a:t>Hard disk esterno</a:t>
            </a:r>
          </a:p>
          <a:p>
            <a:pPr>
              <a:spcBef>
                <a:spcPts val="600"/>
              </a:spcBef>
            </a:pPr>
            <a:r>
              <a:rPr lang="it-IT" sz="1300" b="1" dirty="0">
                <a:latin typeface="Barlow Light" panose="00000400000000000000" pitchFamily="2" charset="0"/>
              </a:rPr>
              <a:t>Quale delle seguenti è una periferica di input?</a:t>
            </a:r>
          </a:p>
          <a:p>
            <a:pPr marL="342900" indent="-166688">
              <a:buFont typeface="Arial"/>
              <a:buAutoNum type="alphaUcPeriod"/>
            </a:pPr>
            <a:r>
              <a:rPr lang="it-IT" sz="1300" dirty="0">
                <a:latin typeface="Barlow Light" panose="00000400000000000000" pitchFamily="2" charset="0"/>
              </a:rPr>
              <a:t>Stampante</a:t>
            </a:r>
          </a:p>
          <a:p>
            <a:pPr marL="342900" indent="-166688">
              <a:buFont typeface="Arial"/>
              <a:buAutoNum type="alphaUcPeriod"/>
            </a:pPr>
            <a:r>
              <a:rPr lang="it-IT" sz="1300" dirty="0">
                <a:latin typeface="Barlow Light" panose="00000400000000000000" pitchFamily="2" charset="0"/>
              </a:rPr>
              <a:t>Webcam ✅</a:t>
            </a:r>
          </a:p>
          <a:p>
            <a:pPr marL="342900" indent="-166688">
              <a:buFont typeface="Arial"/>
              <a:buAutoNum type="alphaUcPeriod"/>
            </a:pPr>
            <a:r>
              <a:rPr lang="it-IT" sz="1300" dirty="0">
                <a:latin typeface="Barlow Light" panose="00000400000000000000" pitchFamily="2" charset="0"/>
              </a:rPr>
              <a:t>Monitor</a:t>
            </a:r>
          </a:p>
          <a:p>
            <a:pPr marL="342900" indent="-166688">
              <a:buFont typeface="Arial"/>
              <a:buAutoNum type="alphaUcPeriod"/>
            </a:pPr>
            <a:r>
              <a:rPr lang="it-IT" sz="1300" dirty="0">
                <a:latin typeface="Barlow Light" panose="00000400000000000000" pitchFamily="2" charset="0"/>
              </a:rPr>
              <a:t>Altoparlante</a:t>
            </a:r>
          </a:p>
          <a:p>
            <a:endParaRPr lang="it-IT" sz="1300" dirty="0">
              <a:latin typeface="Barlow Light" panose="00000400000000000000" pitchFamily="2" charset="0"/>
            </a:endParaRPr>
          </a:p>
        </p:txBody>
      </p:sp>
      <p:pic>
        <p:nvPicPr>
          <p:cNvPr id="38" name="Picture 14">
            <a:extLst>
              <a:ext uri="{FF2B5EF4-FFF2-40B4-BE49-F238E27FC236}">
                <a16:creationId xmlns:a16="http://schemas.microsoft.com/office/drawing/2014/main" id="{7B0FCB15-CC62-B230-2E50-AD2E0DB4F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78" y="3867894"/>
            <a:ext cx="1611083" cy="548774"/>
          </a:xfrm>
          <a:prstGeom prst="rect">
            <a:avLst/>
          </a:prstGeom>
          <a:noFill/>
          <a:extLst>
            <a:ext uri="{909E8E84-426E-40DD-AFC4-6F175D3DCCD1}">
              <a14:hiddenFill xmlns:a14="http://schemas.microsoft.com/office/drawing/2010/main">
                <a:solidFill>
                  <a:srgbClr val="FFFFFF"/>
                </a:solidFill>
              </a14:hiddenFill>
            </a:ext>
          </a:extLst>
        </p:spPr>
      </p:pic>
      <p:pic>
        <p:nvPicPr>
          <p:cNvPr id="39" name="Immagine 38">
            <a:extLst>
              <a:ext uri="{FF2B5EF4-FFF2-40B4-BE49-F238E27FC236}">
                <a16:creationId xmlns:a16="http://schemas.microsoft.com/office/drawing/2014/main" id="{89C26A52-804A-E029-C41A-B3C89AD8B501}"/>
              </a:ext>
            </a:extLst>
          </p:cNvPr>
          <p:cNvPicPr>
            <a:picLocks noChangeAspect="1"/>
          </p:cNvPicPr>
          <p:nvPr/>
        </p:nvPicPr>
        <p:blipFill>
          <a:blip r:embed="rId4"/>
          <a:stretch>
            <a:fillRect/>
          </a:stretch>
        </p:blipFill>
        <p:spPr>
          <a:xfrm>
            <a:off x="7308304" y="2569280"/>
            <a:ext cx="961038" cy="712494"/>
          </a:xfrm>
          <a:prstGeom prst="rect">
            <a:avLst/>
          </a:prstGeom>
        </p:spPr>
      </p:pic>
      <p:sp>
        <p:nvSpPr>
          <p:cNvPr id="7" name="Titolo 6">
            <a:extLst>
              <a:ext uri="{FF2B5EF4-FFF2-40B4-BE49-F238E27FC236}">
                <a16:creationId xmlns:a16="http://schemas.microsoft.com/office/drawing/2014/main" id="{CA21D4DC-4C7F-1342-CB16-9BA4DEA4655D}"/>
              </a:ext>
            </a:extLst>
          </p:cNvPr>
          <p:cNvSpPr>
            <a:spLocks noGrp="1"/>
          </p:cNvSpPr>
          <p:nvPr>
            <p:ph type="title"/>
          </p:nvPr>
        </p:nvSpPr>
        <p:spPr/>
        <p:txBody>
          <a:bodyPr>
            <a:normAutofit/>
          </a:bodyPr>
          <a:lstStyle/>
          <a:p>
            <a:r>
              <a:rPr lang="it-IT" sz="3200" i="1" dirty="0">
                <a:solidFill>
                  <a:srgbClr val="0070C0"/>
                </a:solidFill>
                <a:latin typeface="Barlow Semi Condensed Medium" panose="020B0604020202020204" pitchFamily="2" charset="0"/>
                <a:sym typeface="Bebas Neue"/>
              </a:rPr>
              <a:t>Un po’ di ripasso…</a:t>
            </a:r>
            <a:endParaRPr lang="it-IT" sz="3200" dirty="0"/>
          </a:p>
        </p:txBody>
      </p:sp>
      <p:sp>
        <p:nvSpPr>
          <p:cNvPr id="15" name="CasellaDiTesto 14">
            <a:extLst>
              <a:ext uri="{FF2B5EF4-FFF2-40B4-BE49-F238E27FC236}">
                <a16:creationId xmlns:a16="http://schemas.microsoft.com/office/drawing/2014/main" id="{30F78639-7023-26B2-C858-75F9FD5A7045}"/>
              </a:ext>
            </a:extLst>
          </p:cNvPr>
          <p:cNvSpPr txBox="1"/>
          <p:nvPr/>
        </p:nvSpPr>
        <p:spPr>
          <a:xfrm>
            <a:off x="7102009" y="248328"/>
            <a:ext cx="179047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1: verifica e recupero  prerequisiti</a:t>
            </a:r>
          </a:p>
        </p:txBody>
      </p:sp>
    </p:spTree>
    <p:extLst>
      <p:ext uri="{BB962C8B-B14F-4D97-AF65-F5344CB8AC3E}">
        <p14:creationId xmlns:p14="http://schemas.microsoft.com/office/powerpoint/2010/main" val="25788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txBox="1">
            <a:spLocks noGrp="1"/>
          </p:cNvSpPr>
          <p:nvPr>
            <p:ph type="title"/>
          </p:nvPr>
        </p:nvSpPr>
        <p:spPr>
          <a:xfrm>
            <a:off x="1017303" y="411510"/>
            <a:ext cx="7440300" cy="3963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6000" dirty="0">
                <a:solidFill>
                  <a:schemeClr val="accent2"/>
                </a:solidFill>
                <a:effectLst>
                  <a:outerShdw blurRad="38100" dist="38100" dir="2700000" algn="tl">
                    <a:srgbClr val="000000">
                      <a:alpha val="43137"/>
                    </a:srgbClr>
                  </a:outerShdw>
                </a:effectLst>
              </a:rPr>
              <a:t>TRACCIA</a:t>
            </a:r>
            <a:endParaRPr sz="6000" dirty="0">
              <a:solidFill>
                <a:schemeClr val="accent2"/>
              </a:solidFill>
              <a:effectLst>
                <a:outerShdw blurRad="38100" dist="38100" dir="2700000" algn="tl">
                  <a:srgbClr val="000000">
                    <a:alpha val="43137"/>
                  </a:srgbClr>
                </a:outerShdw>
              </a:effectLst>
            </a:endParaRPr>
          </a:p>
        </p:txBody>
      </p:sp>
      <p:sp>
        <p:nvSpPr>
          <p:cNvPr id="2" name="Segnaposto testo 1">
            <a:extLst>
              <a:ext uri="{FF2B5EF4-FFF2-40B4-BE49-F238E27FC236}">
                <a16:creationId xmlns:a16="http://schemas.microsoft.com/office/drawing/2014/main" id="{AF22B2A5-3E68-5FF3-E694-2FB47DC709CB}"/>
              </a:ext>
            </a:extLst>
          </p:cNvPr>
          <p:cNvSpPr>
            <a:spLocks noGrp="1"/>
          </p:cNvSpPr>
          <p:nvPr>
            <p:ph type="body" idx="1"/>
          </p:nvPr>
        </p:nvSpPr>
        <p:spPr>
          <a:xfrm>
            <a:off x="755576" y="1779662"/>
            <a:ext cx="7704856" cy="3083432"/>
          </a:xfrm>
        </p:spPr>
        <p:txBody>
          <a:bodyPr/>
          <a:lstStyle/>
          <a:p>
            <a:pPr marL="0" indent="0">
              <a:lnSpc>
                <a:spcPct val="100000"/>
              </a:lnSpc>
              <a:spcBef>
                <a:spcPts val="600"/>
              </a:spcBef>
              <a:spcAft>
                <a:spcPts val="600"/>
              </a:spcAft>
              <a:buNone/>
            </a:pPr>
            <a:r>
              <a:rPr lang="it-IT" sz="1600" dirty="0">
                <a:solidFill>
                  <a:schemeClr val="bg2">
                    <a:lumMod val="50000"/>
                  </a:schemeClr>
                </a:solidFill>
              </a:rPr>
              <a:t>Dall’art. 9 c.3 del DPCM del 04/08/2023 </a:t>
            </a:r>
          </a:p>
          <a:p>
            <a:pPr marL="0" indent="0">
              <a:lnSpc>
                <a:spcPct val="100000"/>
              </a:lnSpc>
              <a:spcBef>
                <a:spcPts val="600"/>
              </a:spcBef>
              <a:spcAft>
                <a:spcPts val="600"/>
              </a:spcAft>
              <a:buNone/>
            </a:pPr>
            <a:r>
              <a:rPr lang="it-IT" sz="1600" dirty="0">
                <a:solidFill>
                  <a:schemeClr val="bg2">
                    <a:lumMod val="50000"/>
                  </a:schemeClr>
                </a:solidFill>
              </a:rPr>
              <a:t>«… </a:t>
            </a:r>
            <a:r>
              <a:rPr lang="it-IT" sz="1600" i="1" dirty="0">
                <a:solidFill>
                  <a:schemeClr val="bg2">
                    <a:lumMod val="50000"/>
                  </a:schemeClr>
                </a:solidFill>
              </a:rPr>
              <a:t>la </a:t>
            </a:r>
            <a:r>
              <a:rPr lang="it-IT" sz="1600" b="1" i="1" cap="all" dirty="0">
                <a:solidFill>
                  <a:schemeClr val="bg2">
                    <a:lumMod val="50000"/>
                  </a:schemeClr>
                </a:solidFill>
              </a:rPr>
              <a:t>lezione simulata</a:t>
            </a:r>
            <a:r>
              <a:rPr lang="it-IT" sz="1600" i="1" dirty="0">
                <a:solidFill>
                  <a:schemeClr val="bg2">
                    <a:lumMod val="50000"/>
                  </a:schemeClr>
                </a:solidFill>
              </a:rPr>
              <a:t>, su tema proposto dalla commissione con un anticipo di quarantotto ore, ha una durata massima di quarantacinque minuti, è progettata anche mediante </a:t>
            </a:r>
            <a:r>
              <a:rPr lang="it-IT" sz="1600" b="1" i="1" dirty="0">
                <a:solidFill>
                  <a:schemeClr val="bg2">
                    <a:lumMod val="50000"/>
                  </a:schemeClr>
                </a:solidFill>
              </a:rPr>
              <a:t>tecnologie digitali </a:t>
            </a:r>
            <a:r>
              <a:rPr lang="it-IT" sz="1600" i="1" dirty="0">
                <a:solidFill>
                  <a:schemeClr val="bg2">
                    <a:lumMod val="50000"/>
                  </a:schemeClr>
                </a:solidFill>
              </a:rPr>
              <a:t>multimediali, è sviluppata con </a:t>
            </a:r>
            <a:r>
              <a:rPr lang="it-IT" sz="1600" b="1" i="1" dirty="0">
                <a:solidFill>
                  <a:schemeClr val="bg2">
                    <a:lumMod val="50000"/>
                  </a:schemeClr>
                </a:solidFill>
              </a:rPr>
              <a:t>didattica innovativa</a:t>
            </a:r>
            <a:r>
              <a:rPr lang="it-IT" sz="1600" i="1" dirty="0">
                <a:solidFill>
                  <a:schemeClr val="bg2">
                    <a:lumMod val="50000"/>
                  </a:schemeClr>
                </a:solidFill>
              </a:rPr>
              <a:t> ed è accompagnata dall’illustrazione delle </a:t>
            </a:r>
            <a:r>
              <a:rPr lang="it-IT" sz="1600" b="1" i="1" dirty="0">
                <a:solidFill>
                  <a:schemeClr val="bg2">
                    <a:lumMod val="50000"/>
                  </a:schemeClr>
                </a:solidFill>
              </a:rPr>
              <a:t>scelte contenutistiche, didattiche </a:t>
            </a:r>
            <a:r>
              <a:rPr lang="it-IT" sz="1600" i="1" dirty="0">
                <a:solidFill>
                  <a:schemeClr val="bg2">
                    <a:lumMod val="50000"/>
                  </a:schemeClr>
                </a:solidFill>
              </a:rPr>
              <a:t>e</a:t>
            </a:r>
            <a:r>
              <a:rPr lang="it-IT" sz="1600" b="1" i="1" dirty="0">
                <a:solidFill>
                  <a:schemeClr val="bg2">
                    <a:lumMod val="50000"/>
                  </a:schemeClr>
                </a:solidFill>
              </a:rPr>
              <a:t> metodologiche</a:t>
            </a:r>
            <a:r>
              <a:rPr lang="it-IT" sz="1600" i="1" dirty="0">
                <a:solidFill>
                  <a:schemeClr val="bg2">
                    <a:lumMod val="50000"/>
                  </a:schemeClr>
                </a:solidFill>
              </a:rPr>
              <a:t> compiute in riferimento al percorso di formazione iniziale relativo alla specifica classe di concorso.»</a:t>
            </a:r>
          </a:p>
          <a:p>
            <a:pPr marL="0" indent="0">
              <a:lnSpc>
                <a:spcPct val="100000"/>
              </a:lnSpc>
              <a:spcBef>
                <a:spcPts val="600"/>
              </a:spcBef>
              <a:spcAft>
                <a:spcPts val="600"/>
              </a:spcAft>
              <a:buNone/>
            </a:pPr>
            <a:r>
              <a:rPr lang="it-IT" sz="1600" dirty="0">
                <a:solidFill>
                  <a:schemeClr val="bg2">
                    <a:lumMod val="50000"/>
                  </a:schemeClr>
                </a:solidFill>
              </a:rPr>
              <a:t>Esempio di tema proposto dalla commissione: </a:t>
            </a:r>
          </a:p>
          <a:p>
            <a:pPr marL="0" indent="0" algn="ctr">
              <a:lnSpc>
                <a:spcPct val="100000"/>
              </a:lnSpc>
              <a:spcBef>
                <a:spcPts val="600"/>
              </a:spcBef>
              <a:spcAft>
                <a:spcPts val="600"/>
              </a:spcAft>
              <a:buNone/>
            </a:pPr>
            <a:r>
              <a:rPr lang="it-IT" sz="1600" b="1" dirty="0">
                <a:solidFill>
                  <a:schemeClr val="bg2">
                    <a:lumMod val="50000"/>
                  </a:schemeClr>
                </a:solidFill>
              </a:rPr>
              <a:t>Architettura e componenti dei sistemi di elaborazione</a:t>
            </a:r>
          </a:p>
        </p:txBody>
      </p:sp>
    </p:spTree>
    <p:extLst>
      <p:ext uri="{BB962C8B-B14F-4D97-AF65-F5344CB8AC3E}">
        <p14:creationId xmlns:p14="http://schemas.microsoft.com/office/powerpoint/2010/main" val="8994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0AA2A-29F8-7552-66B4-F3A7D2BF12A8}"/>
            </a:ext>
          </a:extLst>
        </p:cNvPr>
        <p:cNvGrpSpPr/>
        <p:nvPr/>
      </p:nvGrpSpPr>
      <p:grpSpPr>
        <a:xfrm>
          <a:off x="0" y="0"/>
          <a:ext cx="0" cy="0"/>
          <a:chOff x="0" y="0"/>
          <a:chExt cx="0" cy="0"/>
        </a:xfrm>
      </p:grpSpPr>
      <p:pic>
        <p:nvPicPr>
          <p:cNvPr id="9" name="Immagine 8">
            <a:extLst>
              <a:ext uri="{FF2B5EF4-FFF2-40B4-BE49-F238E27FC236}">
                <a16:creationId xmlns:a16="http://schemas.microsoft.com/office/drawing/2014/main" id="{70BE9B1B-48C4-666A-3960-BB35B955DC5F}"/>
              </a:ext>
            </a:extLst>
          </p:cNvPr>
          <p:cNvPicPr>
            <a:picLocks noChangeAspect="1"/>
          </p:cNvPicPr>
          <p:nvPr/>
        </p:nvPicPr>
        <p:blipFill>
          <a:blip r:embed="rId2"/>
          <a:srcRect l="142" r="142"/>
          <a:stretch/>
        </p:blipFill>
        <p:spPr>
          <a:xfrm>
            <a:off x="251520" y="1059352"/>
            <a:ext cx="3240360" cy="3748652"/>
          </a:xfrm>
          <a:prstGeom prst="rect">
            <a:avLst/>
          </a:prstGeom>
        </p:spPr>
      </p:pic>
      <p:sp>
        <p:nvSpPr>
          <p:cNvPr id="37" name="CasellaDiTesto 36">
            <a:extLst>
              <a:ext uri="{FF2B5EF4-FFF2-40B4-BE49-F238E27FC236}">
                <a16:creationId xmlns:a16="http://schemas.microsoft.com/office/drawing/2014/main" id="{BE313F50-360C-E43D-6F9E-F7D0F796F2AF}"/>
              </a:ext>
            </a:extLst>
          </p:cNvPr>
          <p:cNvSpPr txBox="1"/>
          <p:nvPr/>
        </p:nvSpPr>
        <p:spPr>
          <a:xfrm>
            <a:off x="3779912" y="771548"/>
            <a:ext cx="5089521" cy="4324261"/>
          </a:xfrm>
          <a:prstGeom prst="rect">
            <a:avLst/>
          </a:prstGeom>
          <a:noFill/>
        </p:spPr>
        <p:txBody>
          <a:bodyPr wrap="square" rtlCol="0">
            <a:spAutoFit/>
          </a:bodyPr>
          <a:lstStyle/>
          <a:p>
            <a:pPr>
              <a:spcBef>
                <a:spcPts val="600"/>
              </a:spcBef>
            </a:pPr>
            <a:r>
              <a:rPr lang="it-IT" sz="1250" b="1" dirty="0">
                <a:latin typeface="Barlow Light" panose="00000400000000000000" pitchFamily="2" charset="0"/>
              </a:rPr>
              <a:t>Quale delle seguenti è una periferica di output?</a:t>
            </a:r>
          </a:p>
          <a:p>
            <a:pPr marL="342900" indent="-166688">
              <a:buFont typeface="Arial"/>
              <a:buAutoNum type="alphaUcPeriod"/>
            </a:pPr>
            <a:r>
              <a:rPr lang="it-IT" sz="1250" dirty="0">
                <a:latin typeface="Barlow Light" panose="00000400000000000000" pitchFamily="2" charset="0"/>
              </a:rPr>
              <a:t>Tastiera</a:t>
            </a:r>
          </a:p>
          <a:p>
            <a:pPr marL="342900" indent="-166688">
              <a:buFont typeface="Arial"/>
              <a:buAutoNum type="alphaUcPeriod"/>
            </a:pPr>
            <a:r>
              <a:rPr lang="it-IT" sz="1250" dirty="0">
                <a:latin typeface="Barlow Light" panose="00000400000000000000" pitchFamily="2" charset="0"/>
              </a:rPr>
              <a:t>Mouse</a:t>
            </a:r>
          </a:p>
          <a:p>
            <a:pPr marL="342900" indent="-166688">
              <a:buFont typeface="Arial"/>
              <a:buAutoNum type="alphaUcPeriod"/>
            </a:pPr>
            <a:r>
              <a:rPr lang="it-IT" sz="1250" dirty="0">
                <a:latin typeface="Barlow Light" panose="00000400000000000000" pitchFamily="2" charset="0"/>
              </a:rPr>
              <a:t>Scanner</a:t>
            </a:r>
          </a:p>
          <a:p>
            <a:pPr marL="342900" indent="-166688">
              <a:buFont typeface="Arial"/>
              <a:buAutoNum type="alphaUcPeriod"/>
            </a:pPr>
            <a:r>
              <a:rPr lang="it-IT" sz="1250" dirty="0">
                <a:latin typeface="Barlow Light" panose="00000400000000000000" pitchFamily="2" charset="0"/>
              </a:rPr>
              <a:t>Videoproiettore ✅ </a:t>
            </a:r>
          </a:p>
          <a:p>
            <a:pPr>
              <a:spcBef>
                <a:spcPts val="600"/>
              </a:spcBef>
            </a:pPr>
            <a:r>
              <a:rPr lang="it-IT" sz="1250" b="1" dirty="0">
                <a:latin typeface="Barlow Light" panose="00000400000000000000" pitchFamily="2" charset="0"/>
              </a:rPr>
              <a:t>Cosa misura l’unità Hertz (Hz)?</a:t>
            </a:r>
          </a:p>
          <a:p>
            <a:pPr marL="342900" indent="-166688">
              <a:buFont typeface="Arial"/>
              <a:buAutoNum type="alphaUcPeriod"/>
            </a:pPr>
            <a:r>
              <a:rPr lang="it-IT" sz="1250" dirty="0">
                <a:latin typeface="Barlow Light" panose="00000400000000000000" pitchFamily="2" charset="0"/>
              </a:rPr>
              <a:t>La velocità di trasferimento dati</a:t>
            </a:r>
          </a:p>
          <a:p>
            <a:pPr marL="342900" indent="-166688">
              <a:buFont typeface="Arial"/>
              <a:buAutoNum type="alphaUcPeriod"/>
            </a:pPr>
            <a:r>
              <a:rPr lang="it-IT" sz="1250" dirty="0">
                <a:latin typeface="Barlow Light" panose="00000400000000000000" pitchFamily="2" charset="0"/>
              </a:rPr>
              <a:t>La capacità di memoria</a:t>
            </a:r>
          </a:p>
          <a:p>
            <a:pPr marL="342900" indent="-166688">
              <a:buFont typeface="Arial"/>
              <a:buAutoNum type="alphaUcPeriod"/>
            </a:pPr>
            <a:r>
              <a:rPr lang="it-IT" sz="1250" dirty="0">
                <a:latin typeface="Barlow Light" panose="00000400000000000000" pitchFamily="2" charset="0"/>
              </a:rPr>
              <a:t>La frequenza di un segnale o di un processore ✅</a:t>
            </a:r>
          </a:p>
          <a:p>
            <a:pPr marL="342900" indent="-166688">
              <a:buFont typeface="Arial"/>
              <a:buAutoNum type="alphaUcPeriod"/>
            </a:pPr>
            <a:r>
              <a:rPr lang="it-IT" sz="1250" dirty="0">
                <a:latin typeface="Barlow Light" panose="00000400000000000000" pitchFamily="2" charset="0"/>
              </a:rPr>
              <a:t>La quantità di energia consumata</a:t>
            </a:r>
          </a:p>
          <a:p>
            <a:pPr>
              <a:spcBef>
                <a:spcPts val="600"/>
              </a:spcBef>
            </a:pPr>
            <a:r>
              <a:rPr lang="it-IT" sz="1250" b="1" dirty="0">
                <a:latin typeface="Barlow Light" panose="00000400000000000000" pitchFamily="2" charset="0"/>
              </a:rPr>
              <a:t>Secondo il Sistema Internazionale, quanti byte ci sono in un kilobyte (KB)?</a:t>
            </a:r>
          </a:p>
          <a:p>
            <a:pPr marL="342900" indent="-166688">
              <a:buFont typeface="Arial"/>
              <a:buAutoNum type="alphaUcPeriod"/>
            </a:pPr>
            <a:r>
              <a:rPr lang="it-IT" sz="1250" dirty="0">
                <a:latin typeface="Barlow Light" panose="00000400000000000000" pitchFamily="2" charset="0"/>
              </a:rPr>
              <a:t>1024</a:t>
            </a:r>
          </a:p>
          <a:p>
            <a:pPr marL="342900" indent="-166688">
              <a:buFont typeface="Arial"/>
              <a:buAutoNum type="alphaUcPeriod"/>
            </a:pPr>
            <a:r>
              <a:rPr lang="it-IT" sz="1250" dirty="0">
                <a:latin typeface="Barlow Light" panose="00000400000000000000" pitchFamily="2" charset="0"/>
              </a:rPr>
              <a:t>1000✅</a:t>
            </a:r>
          </a:p>
          <a:p>
            <a:pPr marL="342900" indent="-166688">
              <a:buFont typeface="Arial"/>
              <a:buAutoNum type="alphaUcPeriod"/>
            </a:pPr>
            <a:r>
              <a:rPr lang="it-IT" sz="1250" dirty="0">
                <a:latin typeface="Barlow Light" panose="00000400000000000000" pitchFamily="2" charset="0"/>
              </a:rPr>
              <a:t>512</a:t>
            </a:r>
          </a:p>
          <a:p>
            <a:pPr marL="342900" indent="-166688">
              <a:buFont typeface="Arial"/>
              <a:buAutoNum type="alphaUcPeriod"/>
            </a:pPr>
            <a:r>
              <a:rPr lang="it-IT" sz="1250" dirty="0">
                <a:latin typeface="Barlow Light" panose="00000400000000000000" pitchFamily="2" charset="0"/>
              </a:rPr>
              <a:t>2048</a:t>
            </a:r>
          </a:p>
          <a:p>
            <a:pPr>
              <a:spcBef>
                <a:spcPts val="600"/>
              </a:spcBef>
            </a:pPr>
            <a:r>
              <a:rPr lang="it-IT" sz="1250" b="1" dirty="0">
                <a:latin typeface="Barlow Light" panose="00000400000000000000" pitchFamily="2" charset="0"/>
              </a:rPr>
              <a:t>Quanti </a:t>
            </a:r>
            <a:r>
              <a:rPr lang="it-IT" sz="1250" b="1" dirty="0" err="1">
                <a:latin typeface="Barlow Light" panose="00000400000000000000" pitchFamily="2" charset="0"/>
              </a:rPr>
              <a:t>kibibyte</a:t>
            </a:r>
            <a:r>
              <a:rPr lang="it-IT" sz="1250" b="1" dirty="0">
                <a:latin typeface="Barlow Light" panose="00000400000000000000" pitchFamily="2" charset="0"/>
              </a:rPr>
              <a:t> (</a:t>
            </a:r>
            <a:r>
              <a:rPr lang="it-IT" sz="1250" b="1" dirty="0" err="1">
                <a:latin typeface="Barlow Light" panose="00000400000000000000" pitchFamily="2" charset="0"/>
              </a:rPr>
              <a:t>KiB</a:t>
            </a:r>
            <a:r>
              <a:rPr lang="it-IT" sz="1250" b="1" dirty="0">
                <a:latin typeface="Barlow Light" panose="00000400000000000000" pitchFamily="2" charset="0"/>
              </a:rPr>
              <a:t>) ci sono in un </a:t>
            </a:r>
            <a:r>
              <a:rPr lang="it-IT" sz="1250" b="1" dirty="0" err="1">
                <a:latin typeface="Barlow Light" panose="00000400000000000000" pitchFamily="2" charset="0"/>
              </a:rPr>
              <a:t>mebibyte</a:t>
            </a:r>
            <a:r>
              <a:rPr lang="it-IT" sz="1250" b="1" dirty="0">
                <a:latin typeface="Barlow Light" panose="00000400000000000000" pitchFamily="2" charset="0"/>
              </a:rPr>
              <a:t> (</a:t>
            </a:r>
            <a:r>
              <a:rPr lang="it-IT" sz="1250" b="1" dirty="0" err="1">
                <a:latin typeface="Barlow Light" panose="00000400000000000000" pitchFamily="2" charset="0"/>
              </a:rPr>
              <a:t>MiB</a:t>
            </a:r>
            <a:r>
              <a:rPr lang="it-IT" sz="1250" b="1" dirty="0">
                <a:latin typeface="Barlow Light" panose="00000400000000000000" pitchFamily="2" charset="0"/>
              </a:rPr>
              <a:t>)?</a:t>
            </a:r>
          </a:p>
          <a:p>
            <a:pPr marL="342900" indent="-166688">
              <a:buFont typeface="Arial"/>
              <a:buAutoNum type="alphaUcPeriod"/>
            </a:pPr>
            <a:r>
              <a:rPr lang="it-IT" sz="1250" dirty="0">
                <a:latin typeface="Barlow Light" panose="00000400000000000000" pitchFamily="2" charset="0"/>
              </a:rPr>
              <a:t>1024 </a:t>
            </a:r>
            <a:r>
              <a:rPr lang="it-IT" sz="1250" dirty="0" err="1">
                <a:latin typeface="Barlow Light" panose="00000400000000000000" pitchFamily="2" charset="0"/>
              </a:rPr>
              <a:t>kibibyte</a:t>
            </a:r>
            <a:r>
              <a:rPr lang="it-IT" sz="1250" dirty="0">
                <a:latin typeface="Barlow Light" panose="00000400000000000000" pitchFamily="2" charset="0"/>
              </a:rPr>
              <a:t> (</a:t>
            </a:r>
            <a:r>
              <a:rPr lang="it-IT" sz="1250" dirty="0" err="1">
                <a:latin typeface="Barlow Light" panose="00000400000000000000" pitchFamily="2" charset="0"/>
              </a:rPr>
              <a:t>KiB</a:t>
            </a:r>
            <a:r>
              <a:rPr lang="it-IT" sz="1250" dirty="0">
                <a:latin typeface="Barlow Light" panose="00000400000000000000" pitchFamily="2" charset="0"/>
              </a:rPr>
              <a:t>) ✅</a:t>
            </a:r>
          </a:p>
          <a:p>
            <a:pPr marL="342900" indent="-166688">
              <a:buFont typeface="Arial"/>
              <a:buAutoNum type="alphaUcPeriod"/>
            </a:pPr>
            <a:r>
              <a:rPr lang="it-IT" sz="1250" dirty="0">
                <a:latin typeface="Barlow Light" panose="00000400000000000000" pitchFamily="2" charset="0"/>
              </a:rPr>
              <a:t>1024 kilobyte (KB)</a:t>
            </a:r>
          </a:p>
          <a:p>
            <a:pPr marL="342900" indent="-166688">
              <a:buFont typeface="Arial"/>
              <a:buAutoNum type="alphaUcPeriod"/>
            </a:pPr>
            <a:r>
              <a:rPr lang="it-IT" sz="1250" dirty="0">
                <a:latin typeface="Barlow Light" panose="00000400000000000000" pitchFamily="2" charset="0"/>
              </a:rPr>
              <a:t>1000 </a:t>
            </a:r>
            <a:r>
              <a:rPr lang="it-IT" sz="1250" dirty="0" err="1">
                <a:latin typeface="Barlow Light" panose="00000400000000000000" pitchFamily="2" charset="0"/>
              </a:rPr>
              <a:t>kibibyte</a:t>
            </a:r>
            <a:r>
              <a:rPr lang="it-IT" sz="1250" dirty="0">
                <a:latin typeface="Barlow Light" panose="00000400000000000000" pitchFamily="2" charset="0"/>
              </a:rPr>
              <a:t> (</a:t>
            </a:r>
            <a:r>
              <a:rPr lang="it-IT" sz="1250" dirty="0" err="1">
                <a:latin typeface="Barlow Light" panose="00000400000000000000" pitchFamily="2" charset="0"/>
              </a:rPr>
              <a:t>KiB</a:t>
            </a:r>
            <a:r>
              <a:rPr lang="it-IT" sz="1250" dirty="0">
                <a:latin typeface="Barlow Light" panose="00000400000000000000" pitchFamily="2" charset="0"/>
              </a:rPr>
              <a:t>) </a:t>
            </a:r>
          </a:p>
          <a:p>
            <a:pPr marL="342900" indent="-166688">
              <a:buFont typeface="Arial"/>
              <a:buAutoNum type="alphaUcPeriod"/>
            </a:pPr>
            <a:r>
              <a:rPr lang="it-IT" sz="1250" dirty="0">
                <a:latin typeface="Barlow Light" panose="00000400000000000000" pitchFamily="2" charset="0"/>
              </a:rPr>
              <a:t>1000 kilobyte (KB)</a:t>
            </a:r>
          </a:p>
        </p:txBody>
      </p:sp>
      <p:sp>
        <p:nvSpPr>
          <p:cNvPr id="7" name="Oval 1">
            <a:extLst>
              <a:ext uri="{FF2B5EF4-FFF2-40B4-BE49-F238E27FC236}">
                <a16:creationId xmlns:a16="http://schemas.microsoft.com/office/drawing/2014/main" id="{BDBA829B-E92D-DD31-9706-05D98D8D176F}"/>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0" name="CasellaDiTesto 9">
            <a:extLst>
              <a:ext uri="{FF2B5EF4-FFF2-40B4-BE49-F238E27FC236}">
                <a16:creationId xmlns:a16="http://schemas.microsoft.com/office/drawing/2014/main" id="{7001889B-E399-6977-A3CD-07BF36A9204A}"/>
              </a:ext>
            </a:extLst>
          </p:cNvPr>
          <p:cNvSpPr txBox="1"/>
          <p:nvPr/>
        </p:nvSpPr>
        <p:spPr>
          <a:xfrm>
            <a:off x="7102009" y="248328"/>
            <a:ext cx="179047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1: verifica e recupero  prerequisiti</a:t>
            </a:r>
          </a:p>
        </p:txBody>
      </p:sp>
      <p:sp>
        <p:nvSpPr>
          <p:cNvPr id="13" name="Titolo 6">
            <a:extLst>
              <a:ext uri="{FF2B5EF4-FFF2-40B4-BE49-F238E27FC236}">
                <a16:creationId xmlns:a16="http://schemas.microsoft.com/office/drawing/2014/main" id="{398D58E7-3422-CE79-032E-DF036769C85B}"/>
              </a:ext>
            </a:extLst>
          </p:cNvPr>
          <p:cNvSpPr>
            <a:spLocks noGrp="1"/>
          </p:cNvSpPr>
          <p:nvPr>
            <p:ph type="title"/>
          </p:nvPr>
        </p:nvSpPr>
        <p:spPr/>
        <p:txBody>
          <a:bodyPr>
            <a:normAutofit/>
          </a:bodyPr>
          <a:lstStyle/>
          <a:p>
            <a:r>
              <a:rPr lang="it-IT" sz="3200" i="1" dirty="0">
                <a:solidFill>
                  <a:srgbClr val="0070C0"/>
                </a:solidFill>
                <a:latin typeface="Barlow Semi Condensed Medium" panose="020B0604020202020204" pitchFamily="2" charset="0"/>
                <a:sym typeface="Bebas Neue"/>
              </a:rPr>
              <a:t>Un po’ di ripasso…</a:t>
            </a:r>
            <a:endParaRPr lang="it-IT" sz="3200" dirty="0"/>
          </a:p>
        </p:txBody>
      </p:sp>
    </p:spTree>
    <p:extLst>
      <p:ext uri="{BB962C8B-B14F-4D97-AF65-F5344CB8AC3E}">
        <p14:creationId xmlns:p14="http://schemas.microsoft.com/office/powerpoint/2010/main" val="48571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p:cNvSpPr/>
          <p:nvPr/>
        </p:nvSpPr>
        <p:spPr>
          <a:xfrm>
            <a:off x="274567" y="1150134"/>
            <a:ext cx="4441450" cy="1092607"/>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spcBef>
                <a:spcPts val="600"/>
              </a:spcBef>
            </a:pPr>
            <a:r>
              <a:rPr lang="it-IT" sz="1300" i="1" dirty="0">
                <a:solidFill>
                  <a:schemeClr val="bg1"/>
                </a:solidFill>
                <a:latin typeface="Barlow Light" charset="0"/>
              </a:rPr>
              <a:t>Il docente mostra il case di un personal computer aperto e predisposto per l'esercitazione. Passa in rassegna i diversi componenti interni, chiamando un paio di studenti alla volta per consentire loro di smontare e rimontare il componente esaminato. </a:t>
            </a:r>
          </a:p>
        </p:txBody>
      </p:sp>
      <p:pic>
        <p:nvPicPr>
          <p:cNvPr id="5122" name="Picture 2" descr="professoressa donna che, con il case di un PC aperto, mostra i vari componenti a studenti 18enni che si avvicinano per esaminarli, stile realistico">
            <a:extLst>
              <a:ext uri="{FF2B5EF4-FFF2-40B4-BE49-F238E27FC236}">
                <a16:creationId xmlns:a16="http://schemas.microsoft.com/office/drawing/2014/main" id="{C3B3A2D3-C864-6CF9-44A0-01B18F54B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580" y="1059582"/>
            <a:ext cx="3707313" cy="370731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F049E94-C818-BA04-A640-E6C429BDE670}"/>
              </a:ext>
            </a:extLst>
          </p:cNvPr>
          <p:cNvSpPr txBox="1"/>
          <p:nvPr/>
        </p:nvSpPr>
        <p:spPr>
          <a:xfrm>
            <a:off x="7439002" y="248328"/>
            <a:ext cx="143043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2: lezione dialogata</a:t>
            </a:r>
          </a:p>
        </p:txBody>
      </p:sp>
      <p:sp>
        <p:nvSpPr>
          <p:cNvPr id="4" name="Oval 1">
            <a:extLst>
              <a:ext uri="{FF2B5EF4-FFF2-40B4-BE49-F238E27FC236}">
                <a16:creationId xmlns:a16="http://schemas.microsoft.com/office/drawing/2014/main" id="{E12F4F60-E5DF-D030-F81A-E8AFE803EE11}"/>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5" name="Titolo 6">
            <a:extLst>
              <a:ext uri="{FF2B5EF4-FFF2-40B4-BE49-F238E27FC236}">
                <a16:creationId xmlns:a16="http://schemas.microsoft.com/office/drawing/2014/main" id="{9D8A078A-8AB5-C9E3-3AA2-6264E30612BA}"/>
              </a:ext>
            </a:extLst>
          </p:cNvPr>
          <p:cNvSpPr>
            <a:spLocks noGrp="1"/>
          </p:cNvSpPr>
          <p:nvPr>
            <p:ph type="title"/>
          </p:nvPr>
        </p:nvSpPr>
        <p:spPr/>
        <p:txBody>
          <a:bodyPr>
            <a:normAutofit/>
          </a:bodyPr>
          <a:lstStyle/>
          <a:p>
            <a:r>
              <a:rPr lang="it-IT" sz="3200" i="1" dirty="0">
                <a:solidFill>
                  <a:srgbClr val="0070C0"/>
                </a:solidFill>
                <a:latin typeface="Barlow Semi Condensed Medium" panose="020B0604020202020204" pitchFamily="2" charset="0"/>
                <a:sym typeface="Bebas Neue"/>
              </a:rPr>
              <a:t>Componenti interni all’unità centrale</a:t>
            </a:r>
            <a:endParaRPr lang="it-IT" sz="3200" dirty="0"/>
          </a:p>
        </p:txBody>
      </p:sp>
      <p:sp>
        <p:nvSpPr>
          <p:cNvPr id="2" name="Rettangolo 1">
            <a:extLst>
              <a:ext uri="{FF2B5EF4-FFF2-40B4-BE49-F238E27FC236}">
                <a16:creationId xmlns:a16="http://schemas.microsoft.com/office/drawing/2014/main" id="{3DF92B57-957C-A685-3217-DE138636C448}"/>
              </a:ext>
            </a:extLst>
          </p:cNvPr>
          <p:cNvSpPr/>
          <p:nvPr/>
        </p:nvSpPr>
        <p:spPr>
          <a:xfrm>
            <a:off x="298822" y="2541882"/>
            <a:ext cx="3306705"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it-IT" sz="1200" dirty="0">
                <a:solidFill>
                  <a:schemeClr val="bg1"/>
                </a:solidFill>
                <a:latin typeface="Barlow Light" charset="0"/>
              </a:rPr>
              <a:t>I materiali vengono condivisi su </a:t>
            </a:r>
            <a:r>
              <a:rPr lang="it-IT" sz="1200" dirty="0" err="1">
                <a:solidFill>
                  <a:schemeClr val="bg1"/>
                </a:solidFill>
                <a:latin typeface="Barlow Light" charset="0"/>
              </a:rPr>
              <a:t>Classroom</a:t>
            </a:r>
            <a:r>
              <a:rPr lang="it-IT" sz="1200" dirty="0">
                <a:solidFill>
                  <a:schemeClr val="bg1"/>
                </a:solidFill>
                <a:latin typeface="Barlow Light" charset="0"/>
              </a:rPr>
              <a:t> per consentire agli studenti di approfondire gli argomenti con lo studio individuale a casa.</a:t>
            </a:r>
          </a:p>
        </p:txBody>
      </p:sp>
      <p:pic>
        <p:nvPicPr>
          <p:cNvPr id="3" name="Picture 8" descr="Should you use Google Classroom? – UAF Center for Teaching and Learning">
            <a:extLst>
              <a:ext uri="{FF2B5EF4-FFF2-40B4-BE49-F238E27FC236}">
                <a16:creationId xmlns:a16="http://schemas.microsoft.com/office/drawing/2014/main" id="{35FD41A2-501D-0DE5-E2BD-A235481A4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860" y="2440223"/>
            <a:ext cx="849650" cy="84965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F1D4AD51-FC5A-5AEF-BE3B-AF6DC1CF1EE7}"/>
              </a:ext>
            </a:extLst>
          </p:cNvPr>
          <p:cNvSpPr/>
          <p:nvPr/>
        </p:nvSpPr>
        <p:spPr>
          <a:xfrm>
            <a:off x="861012" y="3385695"/>
            <a:ext cx="4043472" cy="1492716"/>
          </a:xfrm>
          <a:prstGeom prst="rect">
            <a:avLst/>
          </a:prstGeom>
        </p:spPr>
        <p:txBody>
          <a:bodyPr wrap="square">
            <a:spAutoFit/>
          </a:bodyPr>
          <a:lstStyle/>
          <a:p>
            <a:r>
              <a:rPr lang="it-IT" sz="1300" dirty="0">
                <a:solidFill>
                  <a:schemeClr val="accent2">
                    <a:lumMod val="75000"/>
                  </a:schemeClr>
                </a:solidFill>
                <a:latin typeface="Bebas Neue" charset="0"/>
              </a:rPr>
              <a:t>Strategie inclusive: </a:t>
            </a:r>
            <a:r>
              <a:rPr lang="it-IT" sz="1300" dirty="0">
                <a:solidFill>
                  <a:schemeClr val="tx1"/>
                </a:solidFill>
                <a:latin typeface="Barlow Light" charset="0"/>
              </a:rPr>
              <a:t>l'utilizzo di mappe e schemi favorisce il consolidamento degli argomenti per tutti gli studenti. Inoltre, le risorse disponibili in formato digitale, consentono il rispetto dei ritmi di apprendimento di ciascuno e l'utilizzo di software adattivi (font specifici, traduttore automatico), qualora previsti come strumenti compensativi. </a:t>
            </a:r>
            <a:endParaRPr lang="it-IT" sz="1300" dirty="0"/>
          </a:p>
        </p:txBody>
      </p:sp>
      <p:pic>
        <p:nvPicPr>
          <p:cNvPr id="8" name="Immagine 7" descr="Immagine che contiene Policromia, cerchio, Elementi grafici, arte&#10;&#10;Descrizione generata automaticamente">
            <a:extLst>
              <a:ext uri="{FF2B5EF4-FFF2-40B4-BE49-F238E27FC236}">
                <a16:creationId xmlns:a16="http://schemas.microsoft.com/office/drawing/2014/main" id="{508F6BCE-23C7-DF7C-E6B7-21CD01FC73B9}"/>
              </a:ext>
            </a:extLst>
          </p:cNvPr>
          <p:cNvPicPr>
            <a:picLocks noChangeAspect="1"/>
          </p:cNvPicPr>
          <p:nvPr/>
        </p:nvPicPr>
        <p:blipFill>
          <a:blip r:embed="rId4"/>
          <a:stretch>
            <a:fillRect/>
          </a:stretch>
        </p:blipFill>
        <p:spPr>
          <a:xfrm>
            <a:off x="298822" y="3841813"/>
            <a:ext cx="489075" cy="4842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A3E24-1A61-2630-BCBF-B687E0A59209}"/>
            </a:ext>
          </a:extLst>
        </p:cNvPr>
        <p:cNvGrpSpPr/>
        <p:nvPr/>
      </p:nvGrpSpPr>
      <p:grpSpPr>
        <a:xfrm>
          <a:off x="0" y="0"/>
          <a:ext cx="0" cy="0"/>
          <a:chOff x="0" y="0"/>
          <a:chExt cx="0" cy="0"/>
        </a:xfrm>
      </p:grpSpPr>
      <p:pic>
        <p:nvPicPr>
          <p:cNvPr id="7170" name="Picture 2" descr="I componenti di un sistema di personal computer Foto stock - Alamy">
            <a:extLst>
              <a:ext uri="{FF2B5EF4-FFF2-40B4-BE49-F238E27FC236}">
                <a16:creationId xmlns:a16="http://schemas.microsoft.com/office/drawing/2014/main" id="{C4707B69-EC9F-4F36-B00C-A3DE50BAFA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90591" y="987574"/>
            <a:ext cx="8143682" cy="364716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EAAA2946-067A-B0F0-E6DD-9AA16741F7E4}"/>
              </a:ext>
            </a:extLst>
          </p:cNvPr>
          <p:cNvSpPr txBox="1"/>
          <p:nvPr/>
        </p:nvSpPr>
        <p:spPr>
          <a:xfrm>
            <a:off x="7439002" y="248328"/>
            <a:ext cx="143043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2: lezione dialogata</a:t>
            </a:r>
          </a:p>
        </p:txBody>
      </p:sp>
      <p:sp>
        <p:nvSpPr>
          <p:cNvPr id="5" name="Oval 1">
            <a:extLst>
              <a:ext uri="{FF2B5EF4-FFF2-40B4-BE49-F238E27FC236}">
                <a16:creationId xmlns:a16="http://schemas.microsoft.com/office/drawing/2014/main" id="{E866E9DB-9BA2-87DB-F224-3911403AB790}"/>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Titolo 10">
            <a:extLst>
              <a:ext uri="{FF2B5EF4-FFF2-40B4-BE49-F238E27FC236}">
                <a16:creationId xmlns:a16="http://schemas.microsoft.com/office/drawing/2014/main" id="{DA8CEA7C-F025-1272-A828-3D4F9330EDB9}"/>
              </a:ext>
            </a:extLst>
          </p:cNvPr>
          <p:cNvSpPr>
            <a:spLocks noGrp="1"/>
          </p:cNvSpPr>
          <p:nvPr>
            <p:ph type="title"/>
          </p:nvPr>
        </p:nvSpPr>
        <p:spPr/>
        <p:txBody>
          <a:bodyPr>
            <a:normAutofit fontScale="90000"/>
          </a:bodyPr>
          <a:lstStyle/>
          <a:p>
            <a:r>
              <a:rPr lang="it-IT" sz="3600" i="1" dirty="0">
                <a:solidFill>
                  <a:srgbClr val="0070C0"/>
                </a:solidFill>
                <a:latin typeface="Barlow Semi Condensed Medium" panose="020B0604020202020204" pitchFamily="2" charset="0"/>
                <a:sym typeface="Bebas Neue"/>
              </a:rPr>
              <a:t>Componenti interni all’unità centrale</a:t>
            </a:r>
            <a:endParaRPr lang="it-IT" dirty="0"/>
          </a:p>
        </p:txBody>
      </p:sp>
    </p:spTree>
    <p:extLst>
      <p:ext uri="{BB962C8B-B14F-4D97-AF65-F5344CB8AC3E}">
        <p14:creationId xmlns:p14="http://schemas.microsoft.com/office/powerpoint/2010/main" val="318740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2BFD9-488C-060E-7663-DBE82D50DAE8}"/>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016720F7-315D-146E-D1E1-2F593DA1BC71}"/>
              </a:ext>
            </a:extLst>
          </p:cNvPr>
          <p:cNvSpPr txBox="1"/>
          <p:nvPr/>
        </p:nvSpPr>
        <p:spPr>
          <a:xfrm>
            <a:off x="7439002" y="248328"/>
            <a:ext cx="143043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2: lezione dialogata</a:t>
            </a:r>
          </a:p>
        </p:txBody>
      </p:sp>
      <p:sp>
        <p:nvSpPr>
          <p:cNvPr id="5" name="Oval 1">
            <a:extLst>
              <a:ext uri="{FF2B5EF4-FFF2-40B4-BE49-F238E27FC236}">
                <a16:creationId xmlns:a16="http://schemas.microsoft.com/office/drawing/2014/main" id="{966832C7-00D5-0E7C-DC48-17D4C0A0306B}"/>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Titolo 10">
            <a:extLst>
              <a:ext uri="{FF2B5EF4-FFF2-40B4-BE49-F238E27FC236}">
                <a16:creationId xmlns:a16="http://schemas.microsoft.com/office/drawing/2014/main" id="{B45213BE-E490-2A31-1FB7-90D9D07B0EE9}"/>
              </a:ext>
            </a:extLst>
          </p:cNvPr>
          <p:cNvSpPr>
            <a:spLocks noGrp="1"/>
          </p:cNvSpPr>
          <p:nvPr>
            <p:ph type="title"/>
          </p:nvPr>
        </p:nvSpPr>
        <p:spPr/>
        <p:txBody>
          <a:bodyPr>
            <a:normAutofit fontScale="90000"/>
          </a:bodyPr>
          <a:lstStyle/>
          <a:p>
            <a:r>
              <a:rPr lang="it-IT" sz="3600" i="1" dirty="0">
                <a:solidFill>
                  <a:srgbClr val="0070C0"/>
                </a:solidFill>
                <a:latin typeface="Barlow Semi Condensed Medium" panose="020B0604020202020204" pitchFamily="2" charset="0"/>
                <a:sym typeface="Bebas Neue"/>
              </a:rPr>
              <a:t>Componenti interni all’unità centrale</a:t>
            </a:r>
            <a:endParaRPr lang="it-IT" dirty="0"/>
          </a:p>
        </p:txBody>
      </p:sp>
      <p:sp>
        <p:nvSpPr>
          <p:cNvPr id="3" name="CasellaDiTesto 2">
            <a:extLst>
              <a:ext uri="{FF2B5EF4-FFF2-40B4-BE49-F238E27FC236}">
                <a16:creationId xmlns:a16="http://schemas.microsoft.com/office/drawing/2014/main" id="{B8348E50-56C6-0FA0-5F0E-0AAB2A3696AA}"/>
              </a:ext>
            </a:extLst>
          </p:cNvPr>
          <p:cNvSpPr txBox="1"/>
          <p:nvPr/>
        </p:nvSpPr>
        <p:spPr>
          <a:xfrm>
            <a:off x="254603" y="987574"/>
            <a:ext cx="4680519" cy="4001095"/>
          </a:xfrm>
          <a:prstGeom prst="rect">
            <a:avLst/>
          </a:prstGeom>
          <a:noFill/>
        </p:spPr>
        <p:txBody>
          <a:bodyPr wrap="square" rtlCol="0">
            <a:spAutoFit/>
          </a:bodyPr>
          <a:lstStyle/>
          <a:p>
            <a:pPr>
              <a:buNone/>
            </a:pPr>
            <a:r>
              <a:rPr lang="it-IT" sz="1200" b="1" dirty="0">
                <a:latin typeface="Barlow" panose="00000500000000000000" pitchFamily="2" charset="0"/>
              </a:rPr>
              <a:t>🖥️ Scheda madre, bus dati e indirizzi, schede di espansione, porte, cavi e periferiche</a:t>
            </a:r>
          </a:p>
          <a:p>
            <a:pPr>
              <a:buNone/>
            </a:pPr>
            <a:r>
              <a:rPr lang="it-IT" sz="1200" dirty="0">
                <a:latin typeface="Barlow" panose="00000500000000000000" pitchFamily="2" charset="0"/>
              </a:rPr>
              <a:t>🗣️ </a:t>
            </a:r>
            <a:r>
              <a:rPr lang="it-IT" sz="1200" i="1" dirty="0">
                <a:latin typeface="Barlow" panose="00000500000000000000" pitchFamily="2" charset="0"/>
              </a:rPr>
              <a:t>Questa è la </a:t>
            </a:r>
            <a:r>
              <a:rPr lang="it-IT" sz="1200" b="1" i="1" dirty="0">
                <a:latin typeface="Barlow" panose="00000500000000000000" pitchFamily="2" charset="0"/>
              </a:rPr>
              <a:t>scheda madre</a:t>
            </a:r>
            <a:r>
              <a:rPr lang="it-IT" sz="1200" i="1" dirty="0">
                <a:latin typeface="Barlow" panose="00000500000000000000" pitchFamily="2" charset="0"/>
              </a:rPr>
              <a:t>, il cuore pulsante del computer: è il componente principale su cui si collegano tutti gli altri. Qui sopra vedete tanti piccoli circuiti: servono a collegare la CPU, la RAM, la scheda video, le memorie e ogni altra parte. Pensatela come una città con tante strade su cui scorrono informazioni.</a:t>
            </a:r>
            <a:endParaRPr lang="it-IT" sz="1200"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Le informazioni viaggiano su delle 'corsie' chiamate </a:t>
            </a:r>
            <a:r>
              <a:rPr lang="it-IT" sz="1200" b="1" i="1" dirty="0">
                <a:latin typeface="Barlow" panose="00000500000000000000" pitchFamily="2" charset="0"/>
              </a:rPr>
              <a:t>bus</a:t>
            </a:r>
            <a:r>
              <a:rPr lang="it-IT" sz="1200" i="1" dirty="0">
                <a:latin typeface="Barlow" panose="00000500000000000000" pitchFamily="2" charset="0"/>
              </a:rPr>
              <a:t>. I </a:t>
            </a:r>
            <a:r>
              <a:rPr lang="it-IT" sz="1200" b="1" i="1" dirty="0">
                <a:latin typeface="Barlow" panose="00000500000000000000" pitchFamily="2" charset="0"/>
              </a:rPr>
              <a:t>bus dati</a:t>
            </a:r>
            <a:r>
              <a:rPr lang="it-IT" sz="1200" i="1" dirty="0">
                <a:latin typeface="Barlow" panose="00000500000000000000" pitchFamily="2" charset="0"/>
              </a:rPr>
              <a:t> trasportano i contenuti, mentre i </a:t>
            </a:r>
            <a:r>
              <a:rPr lang="it-IT" sz="1200" b="1" i="1" dirty="0">
                <a:latin typeface="Barlow" panose="00000500000000000000" pitchFamily="2" charset="0"/>
              </a:rPr>
              <a:t>bus indirizzi</a:t>
            </a:r>
            <a:r>
              <a:rPr lang="it-IT" sz="1200" i="1" dirty="0">
                <a:latin typeface="Barlow" panose="00000500000000000000" pitchFamily="2" charset="0"/>
              </a:rPr>
              <a:t> indicano dove andare a leggere o scrivere nella memoria. Più larghe sono queste 'corsie', più veloci saranno gli scambi.</a:t>
            </a:r>
            <a:endParaRPr lang="it-IT" sz="1200"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Le </a:t>
            </a:r>
            <a:r>
              <a:rPr lang="it-IT" sz="1200" b="1" i="1" dirty="0">
                <a:latin typeface="Barlow" panose="00000500000000000000" pitchFamily="2" charset="0"/>
              </a:rPr>
              <a:t>schede di espansione</a:t>
            </a:r>
            <a:r>
              <a:rPr lang="it-IT" sz="1200" i="1" dirty="0">
                <a:latin typeface="Barlow" panose="00000500000000000000" pitchFamily="2" charset="0"/>
              </a:rPr>
              <a:t> si inseriscono in questi slot (</a:t>
            </a:r>
            <a:r>
              <a:rPr lang="it-IT" sz="1200" i="1" dirty="0" err="1">
                <a:latin typeface="Barlow" panose="00000500000000000000" pitchFamily="2" charset="0"/>
              </a:rPr>
              <a:t>PCIe</a:t>
            </a:r>
            <a:r>
              <a:rPr lang="it-IT" sz="1200" i="1" dirty="0">
                <a:latin typeface="Barlow" panose="00000500000000000000" pitchFamily="2" charset="0"/>
              </a:rPr>
              <a:t> o PCI). Servono ad aggiungere nuove funzionalità: ad esempio, schede video, audio, o di rete.</a:t>
            </a:r>
            <a:endParaRPr lang="it-IT" sz="1200"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Qui ci sono le </a:t>
            </a:r>
            <a:r>
              <a:rPr lang="it-IT" sz="1200" b="1" i="1" dirty="0">
                <a:latin typeface="Barlow" panose="00000500000000000000" pitchFamily="2" charset="0"/>
              </a:rPr>
              <a:t>porte di connessione</a:t>
            </a:r>
            <a:r>
              <a:rPr lang="it-IT" sz="1200" i="1" dirty="0">
                <a:latin typeface="Barlow" panose="00000500000000000000" pitchFamily="2" charset="0"/>
              </a:rPr>
              <a:t>: USB, HDMI, Ethernet, audio... Sono i punti in cui colleghiamo periferiche come tastiere, mouse, monitor, stampanti.</a:t>
            </a:r>
            <a:endParaRPr lang="it-IT" sz="1200" dirty="0">
              <a:latin typeface="Barlow" panose="00000500000000000000" pitchFamily="2" charset="0"/>
            </a:endParaRPr>
          </a:p>
          <a:p>
            <a:r>
              <a:rPr lang="it-IT" sz="1200" dirty="0">
                <a:latin typeface="Barlow" panose="00000500000000000000" pitchFamily="2" charset="0"/>
              </a:rPr>
              <a:t>📦 </a:t>
            </a:r>
            <a:r>
              <a:rPr lang="it-IT" sz="1200" i="1" dirty="0">
                <a:latin typeface="Barlow" panose="00000500000000000000" pitchFamily="2" charset="0"/>
              </a:rPr>
              <a:t>Questi sono i </a:t>
            </a:r>
            <a:r>
              <a:rPr lang="it-IT" sz="1200" b="1" i="1" dirty="0">
                <a:latin typeface="Barlow" panose="00000500000000000000" pitchFamily="2" charset="0"/>
              </a:rPr>
              <a:t>cavi</a:t>
            </a:r>
            <a:r>
              <a:rPr lang="it-IT" sz="1200" i="1" dirty="0">
                <a:latin typeface="Barlow" panose="00000500000000000000" pitchFamily="2" charset="0"/>
              </a:rPr>
              <a:t>: ne esistono diversi tipi, come i SATA per dischi e SSD, o i cavi di alimentazione. Ogni cavo ha un connettore specifico e collega una periferica al punto giusto.</a:t>
            </a:r>
            <a:endParaRPr lang="it-IT" sz="1200" dirty="0">
              <a:latin typeface="Barlow" panose="00000500000000000000" pitchFamily="2" charset="0"/>
            </a:endParaRPr>
          </a:p>
          <a:p>
            <a:endParaRPr lang="it-IT" sz="1200" dirty="0">
              <a:latin typeface="Barlow" panose="00000500000000000000" pitchFamily="2" charset="0"/>
            </a:endParaRPr>
          </a:p>
        </p:txBody>
      </p:sp>
      <p:pic>
        <p:nvPicPr>
          <p:cNvPr id="1026" name="Picture 2" descr="Peukerty Scheda di espansione PCI-E x 1 a USB, scheda PCI USB 3.0 5Gpbs, scheda  madre PCIE per PC desktop, Linux : Amazon.it: Informatica">
            <a:extLst>
              <a:ext uri="{FF2B5EF4-FFF2-40B4-BE49-F238E27FC236}">
                <a16:creationId xmlns:a16="http://schemas.microsoft.com/office/drawing/2014/main" id="{31C21844-68A4-D5B8-CD18-469FDC796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350160">
            <a:off x="6126088" y="3118828"/>
            <a:ext cx="2125787" cy="286146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F9157DA6-F2AB-9243-694D-05B2F69043A5}"/>
              </a:ext>
            </a:extLst>
          </p:cNvPr>
          <p:cNvPicPr>
            <a:picLocks noChangeAspect="1"/>
          </p:cNvPicPr>
          <p:nvPr/>
        </p:nvPicPr>
        <p:blipFill>
          <a:blip r:embed="rId3"/>
          <a:stretch>
            <a:fillRect/>
          </a:stretch>
        </p:blipFill>
        <p:spPr>
          <a:xfrm>
            <a:off x="4935122" y="921844"/>
            <a:ext cx="3790295" cy="2603837"/>
          </a:xfrm>
          <a:prstGeom prst="rect">
            <a:avLst/>
          </a:prstGeom>
        </p:spPr>
      </p:pic>
    </p:spTree>
    <p:extLst>
      <p:ext uri="{BB962C8B-B14F-4D97-AF65-F5344CB8AC3E}">
        <p14:creationId xmlns:p14="http://schemas.microsoft.com/office/powerpoint/2010/main" val="1625505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E00E-508D-6D26-1924-E07E81DB0408}"/>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AB63006F-F784-CA0D-5990-3F148BAF8B8A}"/>
              </a:ext>
            </a:extLst>
          </p:cNvPr>
          <p:cNvSpPr txBox="1"/>
          <p:nvPr/>
        </p:nvSpPr>
        <p:spPr>
          <a:xfrm>
            <a:off x="7439002" y="248328"/>
            <a:ext cx="143043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2: lezione dialogata</a:t>
            </a:r>
          </a:p>
        </p:txBody>
      </p:sp>
      <p:sp>
        <p:nvSpPr>
          <p:cNvPr id="5" name="Oval 1">
            <a:extLst>
              <a:ext uri="{FF2B5EF4-FFF2-40B4-BE49-F238E27FC236}">
                <a16:creationId xmlns:a16="http://schemas.microsoft.com/office/drawing/2014/main" id="{39831932-029B-BBEF-7226-876BC0E8E4D2}"/>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Titolo 10">
            <a:extLst>
              <a:ext uri="{FF2B5EF4-FFF2-40B4-BE49-F238E27FC236}">
                <a16:creationId xmlns:a16="http://schemas.microsoft.com/office/drawing/2014/main" id="{F3092824-A17C-E538-76E0-921A8FF1D889}"/>
              </a:ext>
            </a:extLst>
          </p:cNvPr>
          <p:cNvSpPr>
            <a:spLocks noGrp="1"/>
          </p:cNvSpPr>
          <p:nvPr>
            <p:ph type="title"/>
          </p:nvPr>
        </p:nvSpPr>
        <p:spPr/>
        <p:txBody>
          <a:bodyPr>
            <a:normAutofit fontScale="90000"/>
          </a:bodyPr>
          <a:lstStyle/>
          <a:p>
            <a:r>
              <a:rPr lang="it-IT" sz="3600" i="1" dirty="0">
                <a:solidFill>
                  <a:srgbClr val="0070C0"/>
                </a:solidFill>
                <a:latin typeface="Barlow Semi Condensed Medium" panose="020B0604020202020204" pitchFamily="2" charset="0"/>
                <a:sym typeface="Bebas Neue"/>
              </a:rPr>
              <a:t>Componenti interni all’unità centrale</a:t>
            </a:r>
            <a:endParaRPr lang="it-IT" dirty="0"/>
          </a:p>
        </p:txBody>
      </p:sp>
      <p:sp>
        <p:nvSpPr>
          <p:cNvPr id="3" name="CasellaDiTesto 2">
            <a:extLst>
              <a:ext uri="{FF2B5EF4-FFF2-40B4-BE49-F238E27FC236}">
                <a16:creationId xmlns:a16="http://schemas.microsoft.com/office/drawing/2014/main" id="{BCD78C77-80C2-B2CD-2C7D-D89E6FE61772}"/>
              </a:ext>
            </a:extLst>
          </p:cNvPr>
          <p:cNvSpPr txBox="1"/>
          <p:nvPr/>
        </p:nvSpPr>
        <p:spPr>
          <a:xfrm>
            <a:off x="4860032" y="987574"/>
            <a:ext cx="4139505" cy="3970318"/>
          </a:xfrm>
          <a:prstGeom prst="rect">
            <a:avLst/>
          </a:prstGeom>
          <a:noFill/>
        </p:spPr>
        <p:txBody>
          <a:bodyPr wrap="square" rtlCol="0">
            <a:spAutoFit/>
          </a:bodyPr>
          <a:lstStyle/>
          <a:p>
            <a:pPr>
              <a:buNone/>
            </a:pPr>
            <a:r>
              <a:rPr lang="it-IT" sz="1200" b="1" dirty="0">
                <a:latin typeface="Barlow" panose="00000500000000000000" pitchFamily="2" charset="0"/>
              </a:rPr>
              <a:t>💾 Supporti di memorizzazione, cavi piatti, tipologie e prestazioni</a:t>
            </a:r>
          </a:p>
          <a:p>
            <a:pPr>
              <a:buNone/>
            </a:pPr>
            <a:r>
              <a:rPr lang="it-IT" sz="1200" dirty="0">
                <a:latin typeface="Barlow" panose="00000500000000000000" pitchFamily="2" charset="0"/>
              </a:rPr>
              <a:t>🗣️ </a:t>
            </a:r>
            <a:r>
              <a:rPr lang="it-IT" sz="1200" i="1" dirty="0">
                <a:latin typeface="Barlow" panose="00000500000000000000" pitchFamily="2" charset="0"/>
              </a:rPr>
              <a:t>Passiamo ora alle </a:t>
            </a:r>
            <a:r>
              <a:rPr lang="it-IT" sz="1200" b="1" i="1" dirty="0">
                <a:latin typeface="Barlow" panose="00000500000000000000" pitchFamily="2" charset="0"/>
              </a:rPr>
              <a:t>memorie di massa</a:t>
            </a:r>
            <a:r>
              <a:rPr lang="it-IT" sz="1200" i="1" dirty="0">
                <a:latin typeface="Barlow" panose="00000500000000000000" pitchFamily="2" charset="0"/>
              </a:rPr>
              <a:t>: questi sono gli </a:t>
            </a:r>
            <a:r>
              <a:rPr lang="it-IT" sz="1200" b="1" i="1" dirty="0">
                <a:latin typeface="Barlow" panose="00000500000000000000" pitchFamily="2" charset="0"/>
              </a:rPr>
              <a:t>hard disk</a:t>
            </a:r>
            <a:r>
              <a:rPr lang="it-IT" sz="1200" i="1" dirty="0">
                <a:latin typeface="Barlow" panose="00000500000000000000" pitchFamily="2" charset="0"/>
              </a:rPr>
              <a:t> e </a:t>
            </a:r>
            <a:r>
              <a:rPr lang="it-IT" sz="1200" b="1" i="1" dirty="0">
                <a:latin typeface="Barlow" panose="00000500000000000000" pitchFamily="2" charset="0"/>
              </a:rPr>
              <a:t>SSD</a:t>
            </a:r>
            <a:r>
              <a:rPr lang="it-IT" sz="1200" i="1" dirty="0">
                <a:latin typeface="Barlow" panose="00000500000000000000" pitchFamily="2" charset="0"/>
              </a:rPr>
              <a:t>, cioè i dispositivi che conservano i dati anche a computer spento.</a:t>
            </a:r>
          </a:p>
          <a:p>
            <a:pPr>
              <a:buNone/>
            </a:pPr>
            <a:r>
              <a:rPr lang="it-IT" sz="1200" dirty="0">
                <a:latin typeface="Barlow" panose="00000500000000000000" pitchFamily="2" charset="0"/>
              </a:rPr>
              <a:t>🧠 </a:t>
            </a:r>
            <a:r>
              <a:rPr lang="it-IT" sz="1200" i="1" dirty="0">
                <a:latin typeface="Barlow" panose="00000500000000000000" pitchFamily="2" charset="0"/>
              </a:rPr>
              <a:t>I </a:t>
            </a:r>
            <a:r>
              <a:rPr lang="it-IT" sz="1200" b="1" i="1" dirty="0">
                <a:latin typeface="Barlow" panose="00000500000000000000" pitchFamily="2" charset="0"/>
              </a:rPr>
              <a:t>cavi piatti</a:t>
            </a:r>
            <a:r>
              <a:rPr lang="it-IT" sz="1200" i="1" dirty="0">
                <a:latin typeface="Barlow" panose="00000500000000000000" pitchFamily="2" charset="0"/>
              </a:rPr>
              <a:t>, come i SATA, collegano questi dispositivi alla scheda madre. Gli SSD sono molto più veloci degli hard disk tradizionali, ma spesso meno capienti. Quindi, se voglio avviare il PC in pochi secondi, scelgo un SSD; se voglio archiviare tanti file, magari uso un hard disk più grande ma lento.</a:t>
            </a:r>
          </a:p>
          <a:p>
            <a:r>
              <a:rPr lang="it-IT" sz="1200" dirty="0">
                <a:latin typeface="Barlow" panose="00000500000000000000" pitchFamily="2" charset="0"/>
              </a:rPr>
              <a:t>📊 </a:t>
            </a:r>
            <a:r>
              <a:rPr lang="it-IT" sz="1200" i="1" dirty="0">
                <a:latin typeface="Barlow" panose="00000500000000000000" pitchFamily="2" charset="0"/>
              </a:rPr>
              <a:t>Ricordate: </a:t>
            </a:r>
            <a:r>
              <a:rPr lang="it-IT" sz="1200" b="1" i="1" dirty="0">
                <a:latin typeface="Barlow" panose="00000500000000000000" pitchFamily="2" charset="0"/>
              </a:rPr>
              <a:t>più capienza non significa sempre più velocità</a:t>
            </a:r>
            <a:r>
              <a:rPr lang="it-IT" sz="1200" i="1" dirty="0">
                <a:latin typeface="Barlow" panose="00000500000000000000" pitchFamily="2" charset="0"/>
              </a:rPr>
              <a:t>. Un buon PC bilancia entrambe le cose!</a:t>
            </a:r>
          </a:p>
          <a:p>
            <a:endParaRPr lang="it-IT" sz="1200" i="1" dirty="0">
              <a:latin typeface="Barlow" panose="00000500000000000000" pitchFamily="2" charset="0"/>
            </a:endParaRPr>
          </a:p>
          <a:p>
            <a:pPr>
              <a:buNone/>
            </a:pPr>
            <a:r>
              <a:rPr lang="it-IT" sz="1200" b="1" dirty="0">
                <a:latin typeface="Barlow" panose="00000500000000000000" pitchFamily="2" charset="0"/>
              </a:rPr>
              <a:t>🔌 Alimentatore</a:t>
            </a:r>
          </a:p>
          <a:p>
            <a:pPr>
              <a:buNone/>
            </a:pPr>
            <a:r>
              <a:rPr lang="it-IT" sz="1200" dirty="0">
                <a:latin typeface="Barlow" panose="00000500000000000000" pitchFamily="2" charset="0"/>
              </a:rPr>
              <a:t>⚡ </a:t>
            </a:r>
            <a:r>
              <a:rPr lang="it-IT" sz="1200" i="1" dirty="0">
                <a:latin typeface="Barlow" panose="00000500000000000000" pitchFamily="2" charset="0"/>
              </a:rPr>
              <a:t>Questo è l’</a:t>
            </a:r>
            <a:r>
              <a:rPr lang="it-IT" sz="1200" b="1" i="1" dirty="0">
                <a:latin typeface="Barlow" panose="00000500000000000000" pitchFamily="2" charset="0"/>
              </a:rPr>
              <a:t>alimentatore</a:t>
            </a:r>
            <a:r>
              <a:rPr lang="it-IT" sz="1200" i="1" dirty="0">
                <a:latin typeface="Barlow" panose="00000500000000000000" pitchFamily="2" charset="0"/>
              </a:rPr>
              <a:t>, il componente che trasforma la corrente elettrica da casa in un tipo di energia adatto ai componenti del PC. Ha tanti cavi, ognuno destinato a un componente specifico: scheda madre, CPU, dischi.</a:t>
            </a:r>
            <a:endParaRPr lang="it-IT" sz="1200" dirty="0">
              <a:latin typeface="Barlow" panose="00000500000000000000" pitchFamily="2" charset="0"/>
            </a:endParaRPr>
          </a:p>
          <a:p>
            <a:r>
              <a:rPr lang="it-IT" sz="1200" dirty="0">
                <a:latin typeface="Barlow" panose="00000500000000000000" pitchFamily="2" charset="0"/>
              </a:rPr>
              <a:t>🔥 </a:t>
            </a:r>
            <a:r>
              <a:rPr lang="it-IT" sz="1200" i="1" dirty="0">
                <a:latin typeface="Barlow" panose="00000500000000000000" pitchFamily="2" charset="0"/>
              </a:rPr>
              <a:t>Attenzione: se l’alimentatore non è abbastanza potente o è di scarsa qualità, può causare problemi a tutto il sistema!</a:t>
            </a:r>
            <a:endParaRPr lang="it-IT" sz="1200" dirty="0">
              <a:latin typeface="Barlow" panose="00000500000000000000" pitchFamily="2" charset="0"/>
            </a:endParaRPr>
          </a:p>
        </p:txBody>
      </p:sp>
      <p:pic>
        <p:nvPicPr>
          <p:cNvPr id="2052" name="Picture 4" descr="deleyCON SATA 3 Cable Set 2x SATA III Cavo con 1x 90° Spina + Y Cavo  Adattatore di Alimentazione - SSD HDD : Amazon.it: Informatica">
            <a:extLst>
              <a:ext uri="{FF2B5EF4-FFF2-40B4-BE49-F238E27FC236}">
                <a16:creationId xmlns:a16="http://schemas.microsoft.com/office/drawing/2014/main" id="{CBF79D19-EB77-8A2B-CD09-D29C8BA7E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335" y="983178"/>
            <a:ext cx="1323296" cy="12890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n NVMe SSD? | Seagate US">
            <a:extLst>
              <a:ext uri="{FF2B5EF4-FFF2-40B4-BE49-F238E27FC236}">
                <a16:creationId xmlns:a16="http://schemas.microsoft.com/office/drawing/2014/main" id="{16DAEC75-60E2-F9A3-F5B2-4D81E958A3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82" t="31800" r="5437" b="10800"/>
          <a:stretch/>
        </p:blipFill>
        <p:spPr bwMode="auto">
          <a:xfrm>
            <a:off x="274567" y="3579862"/>
            <a:ext cx="2713256" cy="101425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06F6F7EB-4CBB-9DC7-4F18-BF8316FFCFD7}"/>
              </a:ext>
            </a:extLst>
          </p:cNvPr>
          <p:cNvPicPr>
            <a:picLocks noChangeAspect="1"/>
          </p:cNvPicPr>
          <p:nvPr/>
        </p:nvPicPr>
        <p:blipFill>
          <a:blip r:embed="rId4"/>
          <a:stretch>
            <a:fillRect/>
          </a:stretch>
        </p:blipFill>
        <p:spPr>
          <a:xfrm>
            <a:off x="3063821" y="3507072"/>
            <a:ext cx="1621520" cy="1072079"/>
          </a:xfrm>
          <a:prstGeom prst="rect">
            <a:avLst/>
          </a:prstGeom>
        </p:spPr>
      </p:pic>
      <p:pic>
        <p:nvPicPr>
          <p:cNvPr id="2050" name="Picture 2" descr="HDD e SSD ⋆ Data Symposium">
            <a:extLst>
              <a:ext uri="{FF2B5EF4-FFF2-40B4-BE49-F238E27FC236}">
                <a16:creationId xmlns:a16="http://schemas.microsoft.com/office/drawing/2014/main" id="{84FBB14E-AE48-2C5C-118F-4E124EC95F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30" r="6206"/>
          <a:stretch/>
        </p:blipFill>
        <p:spPr bwMode="auto">
          <a:xfrm>
            <a:off x="275384" y="983178"/>
            <a:ext cx="3266350" cy="209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36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9A82-8A25-2F8B-AEEA-7772D439F3BC}"/>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F8F67DBB-E71D-27AD-6225-4C4243640409}"/>
              </a:ext>
            </a:extLst>
          </p:cNvPr>
          <p:cNvSpPr txBox="1"/>
          <p:nvPr/>
        </p:nvSpPr>
        <p:spPr>
          <a:xfrm>
            <a:off x="7439002" y="248328"/>
            <a:ext cx="143043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2: lezione dialogata</a:t>
            </a:r>
          </a:p>
        </p:txBody>
      </p:sp>
      <p:sp>
        <p:nvSpPr>
          <p:cNvPr id="5" name="Oval 1">
            <a:extLst>
              <a:ext uri="{FF2B5EF4-FFF2-40B4-BE49-F238E27FC236}">
                <a16:creationId xmlns:a16="http://schemas.microsoft.com/office/drawing/2014/main" id="{B625DAEF-2D96-6A3E-1F21-167627F20EA9}"/>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Titolo 10">
            <a:extLst>
              <a:ext uri="{FF2B5EF4-FFF2-40B4-BE49-F238E27FC236}">
                <a16:creationId xmlns:a16="http://schemas.microsoft.com/office/drawing/2014/main" id="{ED1E1260-60CC-7C4D-87D4-03ADFC485C5B}"/>
              </a:ext>
            </a:extLst>
          </p:cNvPr>
          <p:cNvSpPr>
            <a:spLocks noGrp="1"/>
          </p:cNvSpPr>
          <p:nvPr>
            <p:ph type="title"/>
          </p:nvPr>
        </p:nvSpPr>
        <p:spPr/>
        <p:txBody>
          <a:bodyPr>
            <a:normAutofit fontScale="90000"/>
          </a:bodyPr>
          <a:lstStyle/>
          <a:p>
            <a:r>
              <a:rPr lang="it-IT" sz="3600" i="1" dirty="0">
                <a:solidFill>
                  <a:srgbClr val="0070C0"/>
                </a:solidFill>
                <a:latin typeface="Barlow Semi Condensed Medium" panose="020B0604020202020204" pitchFamily="2" charset="0"/>
                <a:sym typeface="Bebas Neue"/>
              </a:rPr>
              <a:t>Componenti interni all’unità centrale</a:t>
            </a:r>
            <a:endParaRPr lang="it-IT" dirty="0"/>
          </a:p>
        </p:txBody>
      </p:sp>
      <p:sp>
        <p:nvSpPr>
          <p:cNvPr id="3" name="CasellaDiTesto 2">
            <a:extLst>
              <a:ext uri="{FF2B5EF4-FFF2-40B4-BE49-F238E27FC236}">
                <a16:creationId xmlns:a16="http://schemas.microsoft.com/office/drawing/2014/main" id="{1707B348-F3F7-CEFA-D7BC-80FD81DE012B}"/>
              </a:ext>
            </a:extLst>
          </p:cNvPr>
          <p:cNvSpPr txBox="1"/>
          <p:nvPr/>
        </p:nvSpPr>
        <p:spPr>
          <a:xfrm>
            <a:off x="254603" y="987574"/>
            <a:ext cx="3224447" cy="3785652"/>
          </a:xfrm>
          <a:prstGeom prst="rect">
            <a:avLst/>
          </a:prstGeom>
          <a:noFill/>
        </p:spPr>
        <p:txBody>
          <a:bodyPr wrap="square" rtlCol="0">
            <a:spAutoFit/>
          </a:bodyPr>
          <a:lstStyle/>
          <a:p>
            <a:pPr>
              <a:buNone/>
            </a:pPr>
            <a:r>
              <a:rPr lang="it-IT" sz="1200" b="1" dirty="0">
                <a:latin typeface="Barlow" panose="00000500000000000000" pitchFamily="2" charset="0"/>
              </a:rPr>
              <a:t>🧠 CPU, dissipatore, pasta termica, ALU, registri e unità di controllo</a:t>
            </a:r>
          </a:p>
          <a:p>
            <a:pPr>
              <a:buNone/>
            </a:pPr>
            <a:endParaRPr lang="it-IT" sz="1200" b="1"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La </a:t>
            </a:r>
            <a:r>
              <a:rPr lang="it-IT" sz="1200" b="1" i="1" dirty="0">
                <a:latin typeface="Barlow" panose="00000500000000000000" pitchFamily="2" charset="0"/>
              </a:rPr>
              <a:t>CPU</a:t>
            </a:r>
            <a:r>
              <a:rPr lang="it-IT" sz="1200" i="1" dirty="0">
                <a:latin typeface="Barlow" panose="00000500000000000000" pitchFamily="2" charset="0"/>
              </a:rPr>
              <a:t>, o processore, è il cervello del computer. Esegue miliardi di operazioni ogni secondo. Ma lavora così tanto che si scalda!</a:t>
            </a:r>
            <a:endParaRPr lang="it-IT" sz="1200"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Per questo motivo, sopra la CPU troviamo il </a:t>
            </a:r>
            <a:r>
              <a:rPr lang="it-IT" sz="1200" b="1" i="1" dirty="0">
                <a:latin typeface="Barlow" panose="00000500000000000000" pitchFamily="2" charset="0"/>
              </a:rPr>
              <a:t>dissipatore</a:t>
            </a:r>
            <a:r>
              <a:rPr lang="it-IT" sz="1200" i="1" dirty="0">
                <a:latin typeface="Barlow" panose="00000500000000000000" pitchFamily="2" charset="0"/>
              </a:rPr>
              <a:t> e spesso anche una </a:t>
            </a:r>
            <a:r>
              <a:rPr lang="it-IT" sz="1200" b="1" i="1" dirty="0">
                <a:latin typeface="Barlow" panose="00000500000000000000" pitchFamily="2" charset="0"/>
              </a:rPr>
              <a:t>ventola</a:t>
            </a:r>
            <a:r>
              <a:rPr lang="it-IT" sz="1200" i="1" dirty="0">
                <a:latin typeface="Barlow" panose="00000500000000000000" pitchFamily="2" charset="0"/>
              </a:rPr>
              <a:t>. Tra la CPU e il dissipatore c’è una sostanza chiamata </a:t>
            </a:r>
            <a:r>
              <a:rPr lang="it-IT" sz="1200" b="1" i="1" dirty="0">
                <a:latin typeface="Barlow" panose="00000500000000000000" pitchFamily="2" charset="0"/>
              </a:rPr>
              <a:t>pasta termica</a:t>
            </a:r>
            <a:r>
              <a:rPr lang="it-IT" sz="1200" i="1" dirty="0">
                <a:latin typeface="Barlow" panose="00000500000000000000" pitchFamily="2" charset="0"/>
              </a:rPr>
              <a:t>, che aiuta a trasmettere il calore in modo più efficiente. Senza, la CPU si surriscalderebbe.</a:t>
            </a:r>
            <a:endParaRPr lang="it-IT" sz="1200" dirty="0">
              <a:latin typeface="Barlow" panose="00000500000000000000" pitchFamily="2" charset="0"/>
            </a:endParaRPr>
          </a:p>
          <a:p>
            <a:pPr>
              <a:buNone/>
            </a:pPr>
            <a:r>
              <a:rPr lang="it-IT" sz="1200" dirty="0">
                <a:latin typeface="Barlow" panose="00000500000000000000" pitchFamily="2" charset="0"/>
              </a:rPr>
              <a:t>🔍 </a:t>
            </a:r>
            <a:r>
              <a:rPr lang="it-IT" sz="1200" i="1" dirty="0">
                <a:latin typeface="Barlow" panose="00000500000000000000" pitchFamily="2" charset="0"/>
              </a:rPr>
              <a:t>All'interno della CPU ci sono tre componenti fondamentali:</a:t>
            </a:r>
            <a:endParaRPr lang="it-IT" sz="1200" dirty="0">
              <a:latin typeface="Barlow" panose="00000500000000000000" pitchFamily="2" charset="0"/>
            </a:endParaRPr>
          </a:p>
          <a:p>
            <a:pPr marL="171450" indent="-171450">
              <a:buFont typeface="Arial" panose="020B0604020202020204" pitchFamily="34" charset="0"/>
              <a:buChar char="•"/>
            </a:pPr>
            <a:r>
              <a:rPr lang="it-IT" sz="1200" b="1" dirty="0">
                <a:latin typeface="Barlow" panose="00000500000000000000" pitchFamily="2" charset="0"/>
              </a:rPr>
              <a:t>ALU (Unità Aritmetico-Logica)</a:t>
            </a:r>
            <a:r>
              <a:rPr lang="it-IT" sz="1200" dirty="0">
                <a:latin typeface="Barlow" panose="00000500000000000000" pitchFamily="2" charset="0"/>
              </a:rPr>
              <a:t>: esegue i calcoli matematici e le operazioni logiche;</a:t>
            </a:r>
          </a:p>
          <a:p>
            <a:pPr marL="171450" indent="-171450">
              <a:buFont typeface="Arial" panose="020B0604020202020204" pitchFamily="34" charset="0"/>
              <a:buChar char="•"/>
            </a:pPr>
            <a:r>
              <a:rPr lang="it-IT" sz="1200" b="1" dirty="0">
                <a:latin typeface="Barlow" panose="00000500000000000000" pitchFamily="2" charset="0"/>
              </a:rPr>
              <a:t>Registri</a:t>
            </a:r>
            <a:r>
              <a:rPr lang="it-IT" sz="1200" dirty="0">
                <a:latin typeface="Barlow" panose="00000500000000000000" pitchFamily="2" charset="0"/>
              </a:rPr>
              <a:t>: piccolissime memorie interne che conservano dati per pochi millisecondi;</a:t>
            </a:r>
          </a:p>
          <a:p>
            <a:pPr marL="171450" indent="-171450">
              <a:buFont typeface="Arial" panose="020B0604020202020204" pitchFamily="34" charset="0"/>
              <a:buChar char="•"/>
            </a:pPr>
            <a:r>
              <a:rPr lang="it-IT" sz="1200" b="1" dirty="0">
                <a:latin typeface="Barlow" panose="00000500000000000000" pitchFamily="2" charset="0"/>
              </a:rPr>
              <a:t>Unità di controllo</a:t>
            </a:r>
            <a:r>
              <a:rPr lang="it-IT" sz="1200" dirty="0">
                <a:latin typeface="Barlow" panose="00000500000000000000" pitchFamily="2" charset="0"/>
              </a:rPr>
              <a:t>: dirige il traffico, dice agli altri componenti cosa fare, quando e come.</a:t>
            </a:r>
          </a:p>
        </p:txBody>
      </p:sp>
      <p:pic>
        <p:nvPicPr>
          <p:cNvPr id="4098" name="Picture 2" descr="Perchè è importante cambiare la pasta termica del tuo computer">
            <a:extLst>
              <a:ext uri="{FF2B5EF4-FFF2-40B4-BE49-F238E27FC236}">
                <a16:creationId xmlns:a16="http://schemas.microsoft.com/office/drawing/2014/main" id="{7C5F9846-D0B3-6509-C971-757ED7ECD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236" y="987575"/>
            <a:ext cx="2307236" cy="15411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stituzione pasta termica pulizia ventola - ciammotta lab">
            <a:extLst>
              <a:ext uri="{FF2B5EF4-FFF2-40B4-BE49-F238E27FC236}">
                <a16:creationId xmlns:a16="http://schemas.microsoft.com/office/drawing/2014/main" id="{FD70C9A5-0C07-BC89-4D8D-30B480328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698" y="987574"/>
            <a:ext cx="2911645" cy="19392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ssipatore (elettronica) - Wikipedia">
            <a:extLst>
              <a:ext uri="{FF2B5EF4-FFF2-40B4-BE49-F238E27FC236}">
                <a16:creationId xmlns:a16="http://schemas.microsoft.com/office/drawing/2014/main" id="{8A080180-D543-9B67-7EBD-821A973FE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698" y="3022104"/>
            <a:ext cx="2626683" cy="17511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CU, The ALU and The Register | The CPU">
            <a:extLst>
              <a:ext uri="{FF2B5EF4-FFF2-40B4-BE49-F238E27FC236}">
                <a16:creationId xmlns:a16="http://schemas.microsoft.com/office/drawing/2014/main" id="{E003D2AE-E887-68BF-B2CA-7EB6D72A79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5" t="16401" r="2894" b="9999"/>
          <a:stretch/>
        </p:blipFill>
        <p:spPr bwMode="auto">
          <a:xfrm>
            <a:off x="6300192" y="2789884"/>
            <a:ext cx="2684889" cy="213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2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srcRect/>
          <a:stretch>
            <a:fillRect/>
          </a:stretch>
        </p:blipFill>
        <p:spPr bwMode="auto">
          <a:xfrm>
            <a:off x="4944010" y="4363970"/>
            <a:ext cx="781050" cy="71438"/>
          </a:xfrm>
          <a:prstGeom prst="rect">
            <a:avLst/>
          </a:prstGeom>
          <a:noFill/>
          <a:ln w="9525">
            <a:noFill/>
            <a:miter lim="800000"/>
            <a:headEnd/>
            <a:tailEnd/>
          </a:ln>
          <a:effectLst/>
        </p:spPr>
      </p:pic>
      <p:sp>
        <p:nvSpPr>
          <p:cNvPr id="12" name="CasellaDiTesto 11">
            <a:extLst>
              <a:ext uri="{FF2B5EF4-FFF2-40B4-BE49-F238E27FC236}">
                <a16:creationId xmlns:a16="http://schemas.microsoft.com/office/drawing/2014/main" id="{56F4F0E0-E223-6CF7-682B-65B26E37F6DF}"/>
              </a:ext>
            </a:extLst>
          </p:cNvPr>
          <p:cNvSpPr txBox="1"/>
          <p:nvPr/>
        </p:nvSpPr>
        <p:spPr>
          <a:xfrm>
            <a:off x="458234" y="1123601"/>
            <a:ext cx="8227532" cy="1815882"/>
          </a:xfrm>
          <a:prstGeom prst="rect">
            <a:avLst/>
          </a:prstGeom>
          <a:noFill/>
        </p:spPr>
        <p:txBody>
          <a:bodyPr wrap="square">
            <a:spAutoFit/>
          </a:bodyPr>
          <a:lstStyle/>
          <a:p>
            <a:pPr algn="l"/>
            <a:r>
              <a:rPr lang="it-IT" sz="1400" b="1" dirty="0">
                <a:latin typeface="Barlow Light" panose="00000400000000000000" pitchFamily="2" charset="0"/>
              </a:rPr>
              <a:t>PC building simulator </a:t>
            </a:r>
            <a:r>
              <a:rPr lang="it-IT" sz="1400" dirty="0">
                <a:latin typeface="Barlow Light" panose="00000400000000000000" pitchFamily="2" charset="0"/>
              </a:rPr>
              <a:t>è un software di simulazione che consente di assemblare virtualmente un PC.</a:t>
            </a:r>
          </a:p>
          <a:p>
            <a:pPr algn="l"/>
            <a:r>
              <a:rPr lang="it-IT" dirty="0">
                <a:latin typeface="Barlow Light" panose="00000400000000000000" pitchFamily="2" charset="0"/>
              </a:rPr>
              <a:t>L'a</a:t>
            </a:r>
            <a:r>
              <a:rPr lang="it-IT" sz="1400" dirty="0">
                <a:latin typeface="Barlow Light" panose="00000400000000000000" pitchFamily="2" charset="0"/>
              </a:rPr>
              <a:t>ttività pratica individuale, consiste nel mettere in pratica le conoscenze acquisite durante la lezione partecipata precedente per individuare i componenti necessari ad un assemblaggio corretto e completo di una unità centrale, verificandone la compatibilità, e alloggiandoli nella corretta posizione. </a:t>
            </a:r>
            <a:br>
              <a:rPr lang="it-IT" sz="1400" dirty="0">
                <a:latin typeface="Barlow Light" panose="00000400000000000000" pitchFamily="2" charset="0"/>
              </a:rPr>
            </a:br>
            <a:r>
              <a:rPr lang="it-IT" sz="1400" dirty="0">
                <a:latin typeface="Barlow Light" panose="00000400000000000000" pitchFamily="2" charset="0"/>
              </a:rPr>
              <a:t>L'utilizzo del software viene appreso </a:t>
            </a:r>
            <a:r>
              <a:rPr lang="it-IT" dirty="0">
                <a:latin typeface="Barlow Light" panose="00000400000000000000" pitchFamily="2" charset="0"/>
              </a:rPr>
              <a:t>attraverso un tutorial visualizzato al lancio dell'applicazione e attraverso una interfaccia intuitiva che consente di effettuare diversi tentativi di utilizzo. Inoltre, qualora si riscontrino incompatibilità dei componenti selezionati, il software provvederà a segnalarlo. </a:t>
            </a:r>
          </a:p>
          <a:p>
            <a:pPr algn="l"/>
            <a:r>
              <a:rPr lang="it-IT" dirty="0">
                <a:solidFill>
                  <a:schemeClr val="bg1"/>
                </a:solidFill>
                <a:highlight>
                  <a:srgbClr val="00B050"/>
                </a:highlight>
                <a:latin typeface="Barlow Light" panose="00000400000000000000" pitchFamily="2" charset="0"/>
              </a:rPr>
              <a:t>Tale tipo di apprendimento si configura come </a:t>
            </a:r>
            <a:r>
              <a:rPr lang="it-IT" sz="1400" b="1" i="1" dirty="0">
                <a:solidFill>
                  <a:schemeClr val="bg1"/>
                </a:solidFill>
                <a:highlight>
                  <a:srgbClr val="00B050"/>
                </a:highlight>
                <a:latin typeface="Barlow Light" panose="00000400000000000000" pitchFamily="2" charset="0"/>
              </a:rPr>
              <a:t>learning by </a:t>
            </a:r>
            <a:r>
              <a:rPr lang="it-IT" sz="1400" b="1" i="1" dirty="0" err="1">
                <a:solidFill>
                  <a:schemeClr val="bg1"/>
                </a:solidFill>
                <a:highlight>
                  <a:srgbClr val="00B050"/>
                </a:highlight>
                <a:latin typeface="Barlow Light" panose="00000400000000000000" pitchFamily="2" charset="0"/>
              </a:rPr>
              <a:t>doing</a:t>
            </a:r>
            <a:r>
              <a:rPr lang="it-IT" sz="1400" dirty="0">
                <a:solidFill>
                  <a:schemeClr val="bg1"/>
                </a:solidFill>
                <a:highlight>
                  <a:srgbClr val="00B050"/>
                </a:highlight>
                <a:latin typeface="Barlow Light" panose="00000400000000000000" pitchFamily="2" charset="0"/>
              </a:rPr>
              <a:t>. </a:t>
            </a:r>
            <a:endParaRPr lang="it-IT" sz="1400" baseline="0" dirty="0">
              <a:solidFill>
                <a:schemeClr val="bg1"/>
              </a:solidFill>
              <a:highlight>
                <a:srgbClr val="00B050"/>
              </a:highlight>
              <a:latin typeface="Barlow Light" panose="00000400000000000000" pitchFamily="2" charset="0"/>
            </a:endParaRPr>
          </a:p>
        </p:txBody>
      </p:sp>
      <p:pic>
        <p:nvPicPr>
          <p:cNvPr id="2050" name="Picture 2" descr="PC Building Simulator | PC Steam Gioco">
            <a:extLst>
              <a:ext uri="{FF2B5EF4-FFF2-40B4-BE49-F238E27FC236}">
                <a16:creationId xmlns:a16="http://schemas.microsoft.com/office/drawing/2014/main" id="{F4BC6359-FFF8-D5B8-8236-9CE508DD4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973" y="2931220"/>
            <a:ext cx="3854027" cy="2046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C Building Simulator review: a complex hobby becomes goofy fun - The Verge">
            <a:extLst>
              <a:ext uri="{FF2B5EF4-FFF2-40B4-BE49-F238E27FC236}">
                <a16:creationId xmlns:a16="http://schemas.microsoft.com/office/drawing/2014/main" id="{CB82E0B8-C1CF-E06A-6FFC-881780E9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012594"/>
            <a:ext cx="3347864" cy="1863412"/>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0D802B4D-EA68-4665-60DF-AC1042FE7D0B}"/>
              </a:ext>
            </a:extLst>
          </p:cNvPr>
          <p:cNvSpPr txBox="1"/>
          <p:nvPr/>
        </p:nvSpPr>
        <p:spPr>
          <a:xfrm>
            <a:off x="7213249" y="266391"/>
            <a:ext cx="1656184"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3: Attività  pratica individuale</a:t>
            </a:r>
          </a:p>
        </p:txBody>
      </p:sp>
      <p:sp>
        <p:nvSpPr>
          <p:cNvPr id="6" name="Titolo 5">
            <a:extLst>
              <a:ext uri="{FF2B5EF4-FFF2-40B4-BE49-F238E27FC236}">
                <a16:creationId xmlns:a16="http://schemas.microsoft.com/office/drawing/2014/main" id="{23C84189-C43A-86D0-F11A-508A99577F80}"/>
              </a:ext>
            </a:extLst>
          </p:cNvPr>
          <p:cNvSpPr>
            <a:spLocks noGrp="1"/>
          </p:cNvSpPr>
          <p:nvPr>
            <p:ph type="title"/>
          </p:nvPr>
        </p:nvSpPr>
        <p:spPr/>
        <p:txBody>
          <a:bodyPr>
            <a:normAutofit/>
          </a:bodyPr>
          <a:lstStyle/>
          <a:p>
            <a:r>
              <a:rPr lang="it-IT" dirty="0"/>
              <a:t>PC building simulator</a:t>
            </a:r>
          </a:p>
        </p:txBody>
      </p:sp>
      <p:sp>
        <p:nvSpPr>
          <p:cNvPr id="7" name="Oval 1">
            <a:extLst>
              <a:ext uri="{FF2B5EF4-FFF2-40B4-BE49-F238E27FC236}">
                <a16:creationId xmlns:a16="http://schemas.microsoft.com/office/drawing/2014/main" id="{480EF7A0-D968-7389-793A-30226F586B8E}"/>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460941" y="1038045"/>
            <a:ext cx="7488831" cy="3323987"/>
          </a:xfrm>
          <a:prstGeom prst="rect">
            <a:avLst/>
          </a:prstGeom>
        </p:spPr>
        <p:txBody>
          <a:bodyPr wrap="square">
            <a:spAutoFit/>
          </a:bodyPr>
          <a:lstStyle/>
          <a:p>
            <a:pPr algn="l"/>
            <a:r>
              <a:rPr lang="it-IT" sz="1400" b="1" dirty="0" err="1">
                <a:latin typeface="Barlow Light" panose="00000400000000000000" pitchFamily="2" charset="0"/>
              </a:rPr>
              <a:t>Role</a:t>
            </a:r>
            <a:r>
              <a:rPr lang="it-IT" sz="1400" b="1" dirty="0">
                <a:latin typeface="Barlow Light" panose="00000400000000000000" pitchFamily="2" charset="0"/>
              </a:rPr>
              <a:t> play: simuliamo una situazione lavorativa professionale (customer service tecnico):</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b="1" dirty="0">
                <a:latin typeface="Barlow Light" panose="00000400000000000000" pitchFamily="2" charset="0"/>
              </a:rPr>
              <a:t>Briefing</a:t>
            </a:r>
            <a:r>
              <a:rPr lang="it-IT" sz="1400" dirty="0">
                <a:latin typeface="Barlow Light" panose="00000400000000000000" pitchFamily="2" charset="0"/>
              </a:rPr>
              <a:t>: consegna alla classe: gli studenti saranno suddivisi in coppie in cui un componente vestirà i panni di </a:t>
            </a:r>
            <a:r>
              <a:rPr lang="it-IT" sz="1400" b="1" dirty="0">
                <a:latin typeface="Barlow Light" panose="00000400000000000000" pitchFamily="2" charset="0"/>
              </a:rPr>
              <a:t>un acquirente </a:t>
            </a:r>
            <a:r>
              <a:rPr lang="it-IT" sz="1400" dirty="0">
                <a:latin typeface="Barlow Light" panose="00000400000000000000" pitchFamily="2" charset="0"/>
              </a:rPr>
              <a:t>di PC, mentre l'altro del </a:t>
            </a:r>
            <a:r>
              <a:rPr lang="it-IT" sz="1400" b="1" dirty="0">
                <a:latin typeface="Barlow Light" panose="00000400000000000000" pitchFamily="2" charset="0"/>
              </a:rPr>
              <a:t>venditore</a:t>
            </a:r>
            <a:r>
              <a:rPr lang="it-IT" sz="1400" dirty="0">
                <a:latin typeface="Barlow Light" panose="00000400000000000000" pitchFamily="2" charset="0"/>
              </a:rPr>
              <a:t>. </a:t>
            </a:r>
            <a:br>
              <a:rPr lang="it-IT" sz="1400" dirty="0">
                <a:latin typeface="Barlow Light" panose="00000400000000000000" pitchFamily="2" charset="0"/>
              </a:rPr>
            </a:br>
            <a:r>
              <a:rPr lang="it-IT" sz="1400" dirty="0">
                <a:latin typeface="Barlow Light" panose="00000400000000000000" pitchFamily="2" charset="0"/>
              </a:rPr>
              <a:t>Il docente richiamerà le possibili esigenze di un acquirente, fornendo esempi pratici caricat</a:t>
            </a:r>
            <a:r>
              <a:rPr lang="it-IT" dirty="0">
                <a:latin typeface="Barlow Light" panose="00000400000000000000" pitchFamily="2" charset="0"/>
              </a:rPr>
              <a:t>i su un documento condiviso tramite </a:t>
            </a:r>
            <a:r>
              <a:rPr lang="it-IT" dirty="0" err="1">
                <a:latin typeface="Barlow Light" panose="00000400000000000000" pitchFamily="2" charset="0"/>
              </a:rPr>
              <a:t>Classroom</a:t>
            </a:r>
            <a:endParaRPr lang="it-IT" sz="1400" dirty="0">
              <a:latin typeface="Barlow Light" panose="00000400000000000000" pitchFamily="2" charset="0"/>
            </a:endParaRP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b="1" dirty="0">
                <a:latin typeface="Barlow Light" panose="00000400000000000000" pitchFamily="2" charset="0"/>
              </a:rPr>
              <a:t>Simulazione</a:t>
            </a:r>
            <a:r>
              <a:rPr lang="it-IT" sz="1400" dirty="0">
                <a:latin typeface="Barlow Light" panose="00000400000000000000" pitchFamily="2" charset="0"/>
              </a:rPr>
              <a:t>: esecuzione dell'attività per coppie di studenti, che dovranno agire come se fossero acquirenti o venditori, a seconda del ruolo loro assegnato. L'acquirente consegnerà la formulazione della sua richiesta per iscritto, </a:t>
            </a:r>
            <a:r>
              <a:rPr lang="it-IT" dirty="0">
                <a:latin typeface="Barlow Light" panose="00000400000000000000" pitchFamily="2" charset="0"/>
              </a:rPr>
              <a:t>esplicando i vincoli che intende chiedere sui componenti, </a:t>
            </a:r>
            <a:r>
              <a:rPr lang="it-IT" sz="1400" dirty="0">
                <a:latin typeface="Barlow Light" panose="00000400000000000000" pitchFamily="2" charset="0"/>
              </a:rPr>
              <a:t>mentre il venditore genererà un preventivo di spesa. Il preventivo può essere effettuato con uno dei software disponibili direttamente online come </a:t>
            </a:r>
            <a:r>
              <a:rPr lang="it-IT" dirty="0" err="1">
                <a:latin typeface="Barlow Light" panose="00000400000000000000" pitchFamily="2" charset="0"/>
              </a:rPr>
              <a:t>S</a:t>
            </a:r>
            <a:r>
              <a:rPr lang="it-IT" sz="1400" dirty="0" err="1">
                <a:latin typeface="Barlow Light" panose="00000400000000000000" pitchFamily="2" charset="0"/>
              </a:rPr>
              <a:t>yspack</a:t>
            </a:r>
            <a:r>
              <a:rPr lang="it-IT" sz="1400" dirty="0">
                <a:latin typeface="Barlow Light" panose="00000400000000000000" pitchFamily="2" charset="0"/>
              </a:rPr>
              <a:t>. La consegna dei lavori avverrà </a:t>
            </a:r>
            <a:r>
              <a:rPr lang="it-IT" dirty="0">
                <a:latin typeface="Barlow Light" panose="00000400000000000000" pitchFamily="2" charset="0"/>
              </a:rPr>
              <a:t>tramite</a:t>
            </a:r>
            <a:r>
              <a:rPr lang="it-IT" sz="1400" dirty="0">
                <a:latin typeface="Barlow Light" panose="00000400000000000000" pitchFamily="2" charset="0"/>
              </a:rPr>
              <a:t> </a:t>
            </a:r>
            <a:r>
              <a:rPr lang="it-IT" sz="1400" dirty="0" err="1">
                <a:latin typeface="Barlow Light" panose="00000400000000000000" pitchFamily="2" charset="0"/>
              </a:rPr>
              <a:t>Classroom</a:t>
            </a:r>
            <a:r>
              <a:rPr lang="it-IT" sz="1400" dirty="0">
                <a:latin typeface="Barlow Light" panose="00000400000000000000" pitchFamily="2" charset="0"/>
              </a:rPr>
              <a:t>. La simulazione si svolgerà con la supervisione dei docenti e feedback costante</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b="1" dirty="0">
                <a:latin typeface="Barlow Light" panose="00000400000000000000" pitchFamily="2" charset="0"/>
              </a:rPr>
              <a:t>Debriefing: </a:t>
            </a:r>
            <a:r>
              <a:rPr lang="it-IT" sz="1400" b="0" dirty="0">
                <a:latin typeface="Barlow Light" panose="00000400000000000000" pitchFamily="2" charset="0"/>
              </a:rPr>
              <a:t>presentazione</a:t>
            </a:r>
            <a:r>
              <a:rPr lang="it-IT" sz="1400" b="1" dirty="0">
                <a:latin typeface="Barlow Light" panose="00000400000000000000" pitchFamily="2" charset="0"/>
              </a:rPr>
              <a:t> </a:t>
            </a:r>
            <a:r>
              <a:rPr lang="it-IT" sz="1400" b="0" dirty="0">
                <a:latin typeface="Barlow Light" panose="00000400000000000000" pitchFamily="2" charset="0"/>
              </a:rPr>
              <a:t>dei lavori dei gruppi con discussione, autovalutazione, osservazioni del docente</a:t>
            </a:r>
            <a:endParaRPr lang="it-IT" sz="1400" b="0" baseline="0" dirty="0">
              <a:latin typeface="Barlow Light" panose="00000400000000000000" pitchFamily="2" charset="0"/>
            </a:endParaRPr>
          </a:p>
          <a:p>
            <a:pPr marL="342900" indent="-342900"/>
            <a:endParaRPr lang="it-IT" dirty="0">
              <a:solidFill>
                <a:schemeClr val="tx1"/>
              </a:solidFill>
              <a:latin typeface="Barlow Light" panose="00000400000000000000" pitchFamily="2" charset="0"/>
            </a:endParaRPr>
          </a:p>
        </p:txBody>
      </p:sp>
      <p:sp>
        <p:nvSpPr>
          <p:cNvPr id="9" name="Rettangolo 8"/>
          <p:cNvSpPr/>
          <p:nvPr/>
        </p:nvSpPr>
        <p:spPr>
          <a:xfrm>
            <a:off x="1042361" y="4249995"/>
            <a:ext cx="5904656" cy="646331"/>
          </a:xfrm>
          <a:prstGeom prst="rect">
            <a:avLst/>
          </a:prstGeom>
        </p:spPr>
        <p:txBody>
          <a:bodyPr wrap="square">
            <a:spAutoFit/>
          </a:bodyPr>
          <a:lstStyle/>
          <a:p>
            <a:r>
              <a:rPr lang="it-IT" sz="1200" dirty="0">
                <a:solidFill>
                  <a:schemeClr val="accent2">
                    <a:lumMod val="75000"/>
                  </a:schemeClr>
                </a:solidFill>
                <a:latin typeface="Bebas Neue" charset="0"/>
              </a:rPr>
              <a:t>Strategie inclusive: </a:t>
            </a:r>
            <a:r>
              <a:rPr lang="it-IT" sz="1200" dirty="0">
                <a:solidFill>
                  <a:schemeClr val="tx1"/>
                </a:solidFill>
                <a:latin typeface="Barlow Light" charset="0"/>
              </a:rPr>
              <a:t>l'assegnazione dei ruoli è il fattore chiave per garantire l'inclusività nelle strategie di apprendimento cooperativo. Si dovrà dare risalto ai punti di forza di ciascuno in modo da favorire ricadute positive su autostima e motivazione.</a:t>
            </a:r>
            <a:endParaRPr lang="it-IT" sz="1200" dirty="0"/>
          </a:p>
        </p:txBody>
      </p:sp>
      <p:pic>
        <p:nvPicPr>
          <p:cNvPr id="4098" name="Picture 2" descr="Art. 11): I Role Play">
            <a:extLst>
              <a:ext uri="{FF2B5EF4-FFF2-40B4-BE49-F238E27FC236}">
                <a16:creationId xmlns:a16="http://schemas.microsoft.com/office/drawing/2014/main" id="{C292941B-6C21-89AB-97D7-98261A0F6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89644" y="3363838"/>
            <a:ext cx="1954356" cy="1779662"/>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B5D887B7-4290-E621-79CE-5E2ABCCBE2C5}"/>
              </a:ext>
            </a:extLst>
          </p:cNvPr>
          <p:cNvPicPr>
            <a:picLocks noChangeAspect="1"/>
          </p:cNvPicPr>
          <p:nvPr/>
        </p:nvPicPr>
        <p:blipFill rotWithShape="1">
          <a:blip r:embed="rId3"/>
          <a:srcRect l="5675" t="11166" r="84475" b="80800"/>
          <a:stretch/>
        </p:blipFill>
        <p:spPr>
          <a:xfrm>
            <a:off x="7914082" y="1562880"/>
            <a:ext cx="864096" cy="413238"/>
          </a:xfrm>
          <a:prstGeom prst="rect">
            <a:avLst/>
          </a:prstGeom>
        </p:spPr>
      </p:pic>
      <p:pic>
        <p:nvPicPr>
          <p:cNvPr id="2" name="Picture 8" descr="Should you use Google Classroom? – UAF Center for Teaching and Learning">
            <a:extLst>
              <a:ext uri="{FF2B5EF4-FFF2-40B4-BE49-F238E27FC236}">
                <a16:creationId xmlns:a16="http://schemas.microsoft.com/office/drawing/2014/main" id="{7B84A45C-72C2-12C4-1EB2-83C9585CE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974" y="2048388"/>
            <a:ext cx="1150002" cy="115000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Policromia, cerchio, Elementi grafici, arte&#10;&#10;Descrizione generata automaticamente">
            <a:extLst>
              <a:ext uri="{FF2B5EF4-FFF2-40B4-BE49-F238E27FC236}">
                <a16:creationId xmlns:a16="http://schemas.microsoft.com/office/drawing/2014/main" id="{CD6A6E7A-C0C8-E168-DD56-E346830DE7D9}"/>
              </a:ext>
            </a:extLst>
          </p:cNvPr>
          <p:cNvPicPr>
            <a:picLocks noChangeAspect="1"/>
          </p:cNvPicPr>
          <p:nvPr/>
        </p:nvPicPr>
        <p:blipFill>
          <a:blip r:embed="rId5"/>
          <a:stretch>
            <a:fillRect/>
          </a:stretch>
        </p:blipFill>
        <p:spPr>
          <a:xfrm>
            <a:off x="448925" y="4214956"/>
            <a:ext cx="489075" cy="484209"/>
          </a:xfrm>
          <a:prstGeom prst="rect">
            <a:avLst/>
          </a:prstGeom>
        </p:spPr>
      </p:pic>
      <p:sp>
        <p:nvSpPr>
          <p:cNvPr id="16" name="CasellaDiTesto 15">
            <a:extLst>
              <a:ext uri="{FF2B5EF4-FFF2-40B4-BE49-F238E27FC236}">
                <a16:creationId xmlns:a16="http://schemas.microsoft.com/office/drawing/2014/main" id="{8680D5C9-EFB2-5B08-8E54-7120330AD1F2}"/>
              </a:ext>
            </a:extLst>
          </p:cNvPr>
          <p:cNvSpPr txBox="1"/>
          <p:nvPr/>
        </p:nvSpPr>
        <p:spPr>
          <a:xfrm>
            <a:off x="7914082" y="258248"/>
            <a:ext cx="986176"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
        <p:nvSpPr>
          <p:cNvPr id="4" name="Titolo 3">
            <a:extLst>
              <a:ext uri="{FF2B5EF4-FFF2-40B4-BE49-F238E27FC236}">
                <a16:creationId xmlns:a16="http://schemas.microsoft.com/office/drawing/2014/main" id="{C6BB6136-17EE-68DD-66A8-CEAAC7C70CFC}"/>
              </a:ext>
            </a:extLst>
          </p:cNvPr>
          <p:cNvSpPr>
            <a:spLocks noGrp="1"/>
          </p:cNvSpPr>
          <p:nvPr>
            <p:ph type="title"/>
          </p:nvPr>
        </p:nvSpPr>
        <p:spPr/>
        <p:txBody>
          <a:bodyPr/>
          <a:lstStyle/>
          <a:p>
            <a:r>
              <a:rPr lang="it-IT" dirty="0"/>
              <a:t>Compito di realtà: </a:t>
            </a:r>
            <a:r>
              <a:rPr lang="it-IT" i="0" dirty="0"/>
              <a:t>Customer Service Tecnico</a:t>
            </a:r>
          </a:p>
        </p:txBody>
      </p:sp>
      <p:sp>
        <p:nvSpPr>
          <p:cNvPr id="7" name="Oval 1">
            <a:extLst>
              <a:ext uri="{FF2B5EF4-FFF2-40B4-BE49-F238E27FC236}">
                <a16:creationId xmlns:a16="http://schemas.microsoft.com/office/drawing/2014/main" id="{8A33EDD4-409B-2E31-07B3-6D873314CCCD}"/>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Tree>
    <p:extLst>
      <p:ext uri="{BB962C8B-B14F-4D97-AF65-F5344CB8AC3E}">
        <p14:creationId xmlns:p14="http://schemas.microsoft.com/office/powerpoint/2010/main" val="3662345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472764" y="1059582"/>
            <a:ext cx="7855475" cy="738664"/>
          </a:xfrm>
          <a:prstGeom prst="rect">
            <a:avLst/>
          </a:prstGeom>
        </p:spPr>
        <p:txBody>
          <a:bodyPr wrap="square">
            <a:spAutoFit/>
          </a:bodyPr>
          <a:lstStyle/>
          <a:p>
            <a:pPr algn="l"/>
            <a:r>
              <a:rPr lang="it-IT" sz="1400" b="1" dirty="0">
                <a:latin typeface="Barlow Light" panose="00000400000000000000" pitchFamily="2" charset="0"/>
              </a:rPr>
              <a:t>Esempi pratici </a:t>
            </a:r>
            <a:r>
              <a:rPr lang="it-IT" sz="1400" dirty="0">
                <a:latin typeface="Barlow Light" panose="00000400000000000000" pitchFamily="2" charset="0"/>
              </a:rPr>
              <a:t>di esigenze che gli studenti potrebbero esprimere mentre durante la </a:t>
            </a:r>
            <a:br>
              <a:rPr lang="it-IT" sz="1400" dirty="0">
                <a:latin typeface="Barlow Light" panose="00000400000000000000" pitchFamily="2" charset="0"/>
              </a:rPr>
            </a:br>
            <a:r>
              <a:rPr lang="it-IT" sz="1400" dirty="0">
                <a:latin typeface="Barlow Light" panose="00000400000000000000" pitchFamily="2" charset="0"/>
              </a:rPr>
              <a:t>formulazione delle loro richiesta di preventivo.</a:t>
            </a:r>
          </a:p>
          <a:p>
            <a:pPr algn="l"/>
            <a:endParaRPr lang="it-IT" sz="1400" b="1" dirty="0">
              <a:latin typeface="Barlow Light" panose="00000400000000000000" pitchFamily="2" charset="0"/>
            </a:endParaRPr>
          </a:p>
        </p:txBody>
      </p:sp>
      <p:grpSp>
        <p:nvGrpSpPr>
          <p:cNvPr id="10" name="Gruppo 9">
            <a:extLst>
              <a:ext uri="{FF2B5EF4-FFF2-40B4-BE49-F238E27FC236}">
                <a16:creationId xmlns:a16="http://schemas.microsoft.com/office/drawing/2014/main" id="{6FA07657-13DA-0646-020F-A93109E615E1}"/>
              </a:ext>
            </a:extLst>
          </p:cNvPr>
          <p:cNvGrpSpPr/>
          <p:nvPr/>
        </p:nvGrpSpPr>
        <p:grpSpPr>
          <a:xfrm>
            <a:off x="323528" y="1447220"/>
            <a:ext cx="8678198" cy="3529852"/>
            <a:chOff x="214282" y="1366474"/>
            <a:chExt cx="8678198" cy="3529852"/>
          </a:xfrm>
        </p:grpSpPr>
        <p:pic>
          <p:nvPicPr>
            <p:cNvPr id="11268" name="Picture 4" descr="orizzontale chiuso spirale bloc notes 11421476 PNG">
              <a:extLst>
                <a:ext uri="{FF2B5EF4-FFF2-40B4-BE49-F238E27FC236}">
                  <a16:creationId xmlns:a16="http://schemas.microsoft.com/office/drawing/2014/main" id="{345A5C70-166B-F249-98CD-EA3EC24C1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87006" y="793750"/>
              <a:ext cx="3529852" cy="4675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rizzontale chiuso spirale bloc notes 11421476 PNG">
              <a:extLst>
                <a:ext uri="{FF2B5EF4-FFF2-40B4-BE49-F238E27FC236}">
                  <a16:creationId xmlns:a16="http://schemas.microsoft.com/office/drawing/2014/main" id="{04DE4048-34B4-F310-8DF7-FC217D765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rot="16200000">
              <a:off x="4973158" y="977004"/>
              <a:ext cx="3529852" cy="4308792"/>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B4FDF7E1-866F-0FD3-DDB4-10691912DBA1}"/>
                </a:ext>
              </a:extLst>
            </p:cNvPr>
            <p:cNvSpPr txBox="1"/>
            <p:nvPr/>
          </p:nvSpPr>
          <p:spPr>
            <a:xfrm>
              <a:off x="597578" y="1907013"/>
              <a:ext cx="7925469" cy="2677656"/>
            </a:xfrm>
            <a:prstGeom prst="rect">
              <a:avLst/>
            </a:prstGeom>
            <a:noFill/>
          </p:spPr>
          <p:txBody>
            <a:bodyPr wrap="square">
              <a:spAutoFit/>
            </a:bodyPr>
            <a:lstStyle/>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Desidero conservare sul PC molti video di grandi dimensioni.</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A casa ho solo il router dell’operatore telefonico che fa anche da access point (rete WiFi). </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Mi piace giocare ai videogame.</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Uso il PC solo per i social, ma siccome andrà in salotto vorrei che avesse un aspetto elegante.</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Mi piace fare foto e uso spesso programmi di fotoritocco, ma ogni volta che il mio vecchio PC apre i file sul disco rigido è lentissimo.</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Faccio il videomaker, i programmi di editing video che uso sono molto esigenti in termini di risorse di elaborazione.</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Il PC mi serve solo per lavorare a casa e utilizzare i soliti programmi di ufficio.</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Non ho particolari esigenze per il mio nuovo PC, lo userò principalmente per navigare ed email.</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Voglio cambiare PC. Mi diletto con i programmi 3D, ma quando faccio il rendering il mio vecchio PC impiega anche delle ore.</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Faccio il programmatore Web e non uso Windows.</a:t>
              </a:r>
            </a:p>
            <a:p>
              <a:pPr marL="342900" marR="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200" dirty="0">
                  <a:latin typeface="Segoe Print" panose="02000600000000000000" pitchFamily="2" charset="0"/>
                </a:rPr>
                <a:t>Lo spazio che ho a disposizione per il PC è ridottissimo</a:t>
              </a:r>
            </a:p>
          </p:txBody>
        </p:sp>
      </p:grpSp>
      <p:pic>
        <p:nvPicPr>
          <p:cNvPr id="4" name="Picture 8" descr="Should you use Google Classroom? – UAF Center for Teaching and Learning">
            <a:extLst>
              <a:ext uri="{FF2B5EF4-FFF2-40B4-BE49-F238E27FC236}">
                <a16:creationId xmlns:a16="http://schemas.microsoft.com/office/drawing/2014/main" id="{CB3B33B2-CBC6-B482-3694-012B0A5A2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900792" y="4089543"/>
            <a:ext cx="841248" cy="655909"/>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a:extLst>
              <a:ext uri="{FF2B5EF4-FFF2-40B4-BE49-F238E27FC236}">
                <a16:creationId xmlns:a16="http://schemas.microsoft.com/office/drawing/2014/main" id="{0B83317F-4F2C-B42D-1F1B-743CBF195A6B}"/>
              </a:ext>
            </a:extLst>
          </p:cNvPr>
          <p:cNvSpPr>
            <a:spLocks noGrp="1"/>
          </p:cNvSpPr>
          <p:nvPr>
            <p:ph type="title"/>
          </p:nvPr>
        </p:nvSpPr>
        <p:spPr/>
        <p:txBody>
          <a:bodyPr/>
          <a:lstStyle/>
          <a:p>
            <a:r>
              <a:rPr lang="it-IT" dirty="0"/>
              <a:t>Il ruolo del cliente</a:t>
            </a:r>
          </a:p>
        </p:txBody>
      </p:sp>
      <p:sp>
        <p:nvSpPr>
          <p:cNvPr id="7" name="Oval 1">
            <a:extLst>
              <a:ext uri="{FF2B5EF4-FFF2-40B4-BE49-F238E27FC236}">
                <a16:creationId xmlns:a16="http://schemas.microsoft.com/office/drawing/2014/main" id="{17AE7CD2-CFFE-62FF-1658-D828888E1085}"/>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4" name="CasellaDiTesto 13">
            <a:extLst>
              <a:ext uri="{FF2B5EF4-FFF2-40B4-BE49-F238E27FC236}">
                <a16:creationId xmlns:a16="http://schemas.microsoft.com/office/drawing/2014/main" id="{A911AAD2-99DB-9081-82F4-12FFEC3D5A92}"/>
              </a:ext>
            </a:extLst>
          </p:cNvPr>
          <p:cNvSpPr txBox="1"/>
          <p:nvPr/>
        </p:nvSpPr>
        <p:spPr>
          <a:xfrm>
            <a:off x="7914082" y="258248"/>
            <a:ext cx="986176"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sellaDiTesto 12">
            <a:extLst>
              <a:ext uri="{FF2B5EF4-FFF2-40B4-BE49-F238E27FC236}">
                <a16:creationId xmlns:a16="http://schemas.microsoft.com/office/drawing/2014/main" id="{16754C9C-C43E-914E-34AE-BFB6DC7F83A1}"/>
              </a:ext>
            </a:extLst>
          </p:cNvPr>
          <p:cNvSpPr txBox="1"/>
          <p:nvPr/>
        </p:nvSpPr>
        <p:spPr>
          <a:xfrm>
            <a:off x="323529" y="987574"/>
            <a:ext cx="8576729" cy="52322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buNone/>
            </a:pPr>
            <a:r>
              <a:rPr lang="it-IT" dirty="0">
                <a:latin typeface="Barlow" panose="00000500000000000000" pitchFamily="2" charset="0"/>
              </a:rPr>
              <a:t>Per aiutare l’acquirente a formulare le sue richieste, il venditore può realizzare una </a:t>
            </a:r>
            <a:r>
              <a:rPr lang="it-IT" b="1" dirty="0">
                <a:latin typeface="Barlow" panose="00000500000000000000" pitchFamily="2" charset="0"/>
              </a:rPr>
              <a:t>intervista strutturata </a:t>
            </a:r>
            <a:r>
              <a:rPr lang="it-IT" dirty="0">
                <a:latin typeface="Barlow" panose="00000500000000000000" pitchFamily="2" charset="0"/>
              </a:rPr>
              <a:t>per l’attività di </a:t>
            </a:r>
            <a:r>
              <a:rPr lang="it-IT" dirty="0" err="1">
                <a:latin typeface="Barlow" panose="00000500000000000000" pitchFamily="2" charset="0"/>
              </a:rPr>
              <a:t>role</a:t>
            </a:r>
            <a:r>
              <a:rPr lang="it-IT" dirty="0">
                <a:latin typeface="Barlow" panose="00000500000000000000" pitchFamily="2" charset="0"/>
              </a:rPr>
              <a:t> play. Il docente può supportare questa fase fornendo una scheda o degli esempi di intervista</a:t>
            </a:r>
          </a:p>
        </p:txBody>
      </p:sp>
      <p:sp>
        <p:nvSpPr>
          <p:cNvPr id="2" name="Titolo 1">
            <a:extLst>
              <a:ext uri="{FF2B5EF4-FFF2-40B4-BE49-F238E27FC236}">
                <a16:creationId xmlns:a16="http://schemas.microsoft.com/office/drawing/2014/main" id="{D8A0ACA9-89A8-DDC6-1FDA-952AF4F0212C}"/>
              </a:ext>
            </a:extLst>
          </p:cNvPr>
          <p:cNvSpPr>
            <a:spLocks noGrp="1"/>
          </p:cNvSpPr>
          <p:nvPr>
            <p:ph type="title"/>
          </p:nvPr>
        </p:nvSpPr>
        <p:spPr/>
        <p:txBody>
          <a:bodyPr/>
          <a:lstStyle/>
          <a:p>
            <a:r>
              <a:rPr lang="it-IT" dirty="0"/>
              <a:t>Il ruolo del venditore</a:t>
            </a:r>
          </a:p>
        </p:txBody>
      </p:sp>
      <p:sp>
        <p:nvSpPr>
          <p:cNvPr id="3" name="Oval 1">
            <a:extLst>
              <a:ext uri="{FF2B5EF4-FFF2-40B4-BE49-F238E27FC236}">
                <a16:creationId xmlns:a16="http://schemas.microsoft.com/office/drawing/2014/main" id="{9C874E9D-2F4F-592D-652B-B799501DB4F0}"/>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CasellaDiTesto 10">
            <a:extLst>
              <a:ext uri="{FF2B5EF4-FFF2-40B4-BE49-F238E27FC236}">
                <a16:creationId xmlns:a16="http://schemas.microsoft.com/office/drawing/2014/main" id="{2981740C-65A9-49A1-6692-5768EABADFC7}"/>
              </a:ext>
            </a:extLst>
          </p:cNvPr>
          <p:cNvSpPr txBox="1"/>
          <p:nvPr/>
        </p:nvSpPr>
        <p:spPr>
          <a:xfrm>
            <a:off x="7914082" y="258248"/>
            <a:ext cx="986176"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
        <p:nvSpPr>
          <p:cNvPr id="27" name="CasellaDiTesto 26">
            <a:extLst>
              <a:ext uri="{FF2B5EF4-FFF2-40B4-BE49-F238E27FC236}">
                <a16:creationId xmlns:a16="http://schemas.microsoft.com/office/drawing/2014/main" id="{10D8C295-509B-C133-364E-EC9BA711BDB1}"/>
              </a:ext>
            </a:extLst>
          </p:cNvPr>
          <p:cNvSpPr txBox="1"/>
          <p:nvPr/>
        </p:nvSpPr>
        <p:spPr>
          <a:xfrm>
            <a:off x="323530" y="1932528"/>
            <a:ext cx="4639336" cy="3046988"/>
          </a:xfrm>
          <a:prstGeom prst="rect">
            <a:avLst/>
          </a:prstGeom>
          <a:blipFill>
            <a:blip r:embed="rId2"/>
            <a:tile tx="0" ty="0" sx="100000" sy="100000" flip="none" algn="tl"/>
          </a:blipFill>
          <a:ln w="12700">
            <a:solidFill>
              <a:srgbClr val="62425D"/>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200" dirty="0">
                <a:latin typeface="Barlow" panose="00000500000000000000" pitchFamily="2" charset="0"/>
              </a:rPr>
              <a:t>🧑‍💼 DATI DEL CLIENTE</a:t>
            </a:r>
          </a:p>
          <a:p>
            <a:r>
              <a:rPr lang="it-IT" sz="1200" dirty="0">
                <a:latin typeface="Barlow" panose="00000500000000000000" pitchFamily="2" charset="0"/>
              </a:rPr>
              <a:t>Nome: ______________________________________________________</a:t>
            </a:r>
          </a:p>
          <a:p>
            <a:r>
              <a:rPr lang="it-IT" sz="1200" dirty="0">
                <a:latin typeface="Barlow" panose="00000500000000000000" pitchFamily="2" charset="0"/>
              </a:rPr>
              <a:t>Profilo d’uso (studente, gamer, lavoratore, altro): _________________</a:t>
            </a:r>
          </a:p>
          <a:p>
            <a:endParaRPr lang="it-IT" sz="1200" dirty="0">
              <a:latin typeface="Barlow" panose="00000500000000000000" pitchFamily="2" charset="0"/>
            </a:endParaRPr>
          </a:p>
          <a:p>
            <a:r>
              <a:rPr lang="it-IT" sz="1200" dirty="0">
                <a:latin typeface="Barlow" panose="00000500000000000000" pitchFamily="2" charset="0"/>
              </a:rPr>
              <a:t>💼 USO PRINCIPALE DEL PC</a:t>
            </a:r>
          </a:p>
          <a:p>
            <a:r>
              <a:rPr lang="it-IT" sz="1200" dirty="0">
                <a:latin typeface="Barlow" panose="00000500000000000000" pitchFamily="2" charset="0"/>
              </a:rPr>
              <a:t>1. A cosa userai principalmente il PC?</a:t>
            </a:r>
          </a:p>
          <a:p>
            <a:r>
              <a:rPr lang="it-IT" sz="1200" dirty="0">
                <a:latin typeface="Barlow" panose="00000500000000000000" pitchFamily="2" charset="0"/>
              </a:rPr>
              <a:t>☐ Navigazione e Office</a:t>
            </a:r>
          </a:p>
          <a:p>
            <a:r>
              <a:rPr lang="it-IT" sz="1200" dirty="0">
                <a:latin typeface="Barlow" panose="00000500000000000000" pitchFamily="2" charset="0"/>
              </a:rPr>
              <a:t>☐ Studio/programmazione</a:t>
            </a:r>
          </a:p>
          <a:p>
            <a:r>
              <a:rPr lang="it-IT" sz="1200" dirty="0">
                <a:latin typeface="Barlow" panose="00000500000000000000" pitchFamily="2" charset="0"/>
              </a:rPr>
              <a:t>☐ Editing video/audio o grafica</a:t>
            </a:r>
          </a:p>
          <a:p>
            <a:r>
              <a:rPr lang="it-IT" sz="1200" dirty="0">
                <a:latin typeface="Barlow" panose="00000500000000000000" pitchFamily="2" charset="0"/>
              </a:rPr>
              <a:t>☐ Gaming</a:t>
            </a:r>
          </a:p>
          <a:p>
            <a:r>
              <a:rPr lang="it-IT" sz="1200" dirty="0">
                <a:latin typeface="Barlow" panose="00000500000000000000" pitchFamily="2" charset="0"/>
              </a:rPr>
              <a:t>☐ Progettazione 3D/CAD</a:t>
            </a:r>
          </a:p>
          <a:p>
            <a:r>
              <a:rPr lang="it-IT" sz="1200" dirty="0">
                <a:latin typeface="Barlow" panose="00000500000000000000" pitchFamily="2" charset="0"/>
              </a:rPr>
              <a:t>☐ Altro: ___________________________</a:t>
            </a:r>
          </a:p>
          <a:p>
            <a:r>
              <a:rPr lang="it-IT" sz="1200" dirty="0">
                <a:latin typeface="Barlow" panose="00000500000000000000" pitchFamily="2" charset="0"/>
              </a:rPr>
              <a:t>2. Quanti programmi pensi di usare contemporaneamente?</a:t>
            </a:r>
          </a:p>
          <a:p>
            <a:r>
              <a:rPr lang="it-IT" sz="1200" dirty="0">
                <a:latin typeface="Barlow" panose="00000500000000000000" pitchFamily="2" charset="0"/>
              </a:rPr>
              <a:t>☐ 1-2</a:t>
            </a:r>
          </a:p>
          <a:p>
            <a:r>
              <a:rPr lang="it-IT" sz="1200" dirty="0">
                <a:latin typeface="Barlow" panose="00000500000000000000" pitchFamily="2" charset="0"/>
              </a:rPr>
              <a:t>☐ 3-5</a:t>
            </a:r>
          </a:p>
          <a:p>
            <a:r>
              <a:rPr lang="it-IT" sz="1200" dirty="0">
                <a:latin typeface="Barlow" panose="00000500000000000000" pitchFamily="2" charset="0"/>
              </a:rPr>
              <a:t>☐ Più di 5</a:t>
            </a:r>
          </a:p>
        </p:txBody>
      </p:sp>
      <p:sp>
        <p:nvSpPr>
          <p:cNvPr id="60" name="CasellaDiTesto 59">
            <a:extLst>
              <a:ext uri="{FF2B5EF4-FFF2-40B4-BE49-F238E27FC236}">
                <a16:creationId xmlns:a16="http://schemas.microsoft.com/office/drawing/2014/main" id="{3CCE839F-BA60-E306-F8A3-FED59DC56E90}"/>
              </a:ext>
            </a:extLst>
          </p:cNvPr>
          <p:cNvSpPr txBox="1"/>
          <p:nvPr/>
        </p:nvSpPr>
        <p:spPr>
          <a:xfrm>
            <a:off x="4962865" y="1932528"/>
            <a:ext cx="3937393" cy="3046988"/>
          </a:xfrm>
          <a:prstGeom prst="rect">
            <a:avLst/>
          </a:prstGeom>
          <a:blipFill>
            <a:blip r:embed="rId2"/>
            <a:tile tx="0" ty="0" sx="100000" sy="100000" flip="none" algn="tl"/>
          </a:blipFill>
          <a:ln w="12700">
            <a:solidFill>
              <a:srgbClr val="62425D"/>
            </a:solidFill>
          </a:ln>
        </p:spPr>
        <p:txBody>
          <a:bodyPr wrap="square" rtlCol="0">
            <a:spAutoFit/>
          </a:bodyPr>
          <a:lstStyle/>
          <a:p>
            <a:r>
              <a:rPr lang="it-IT" sz="1200" dirty="0">
                <a:latin typeface="Barlow" panose="00000500000000000000" pitchFamily="2" charset="0"/>
              </a:rPr>
              <a:t>3. Ti serve un PC fisso o portatile?</a:t>
            </a:r>
          </a:p>
          <a:p>
            <a:r>
              <a:rPr lang="it-IT" sz="1200" dirty="0">
                <a:latin typeface="Barlow" panose="00000500000000000000" pitchFamily="2" charset="0"/>
              </a:rPr>
              <a:t>☐ Fisso</a:t>
            </a:r>
          </a:p>
          <a:p>
            <a:r>
              <a:rPr lang="it-IT" sz="1200" dirty="0">
                <a:latin typeface="Barlow" panose="00000500000000000000" pitchFamily="2" charset="0"/>
              </a:rPr>
              <a:t>☐ Portatile</a:t>
            </a:r>
          </a:p>
          <a:p>
            <a:r>
              <a:rPr lang="it-IT" sz="1200" dirty="0">
                <a:latin typeface="Barlow" panose="00000500000000000000" pitchFamily="2" charset="0"/>
              </a:rPr>
              <a:t>☐ Indifferente</a:t>
            </a:r>
          </a:p>
          <a:p>
            <a:r>
              <a:rPr lang="it-IT" sz="1200" dirty="0">
                <a:latin typeface="Barlow" panose="00000500000000000000" pitchFamily="2" charset="0"/>
              </a:rPr>
              <a:t> </a:t>
            </a:r>
          </a:p>
          <a:p>
            <a:r>
              <a:rPr lang="it-IT" sz="1200" dirty="0">
                <a:latin typeface="Barlow" panose="00000500000000000000" pitchFamily="2" charset="0"/>
              </a:rPr>
              <a:t>🧠 PRESTAZIONI</a:t>
            </a:r>
          </a:p>
          <a:p>
            <a:r>
              <a:rPr lang="it-IT" sz="1200" dirty="0">
                <a:latin typeface="Barlow" panose="00000500000000000000" pitchFamily="2" charset="0"/>
              </a:rPr>
              <a:t>4. Quanto è importante per te la velocità del PC?</a:t>
            </a:r>
          </a:p>
          <a:p>
            <a:r>
              <a:rPr lang="it-IT" sz="1200" dirty="0">
                <a:latin typeface="Barlow" panose="00000500000000000000" pitchFamily="2" charset="0"/>
              </a:rPr>
              <a:t>☐ Bassa priorità</a:t>
            </a:r>
          </a:p>
          <a:p>
            <a:r>
              <a:rPr lang="it-IT" sz="1200" dirty="0">
                <a:latin typeface="Barlow" panose="00000500000000000000" pitchFamily="2" charset="0"/>
              </a:rPr>
              <a:t>☐ Media</a:t>
            </a:r>
          </a:p>
          <a:p>
            <a:r>
              <a:rPr lang="it-IT" sz="1200" dirty="0">
                <a:latin typeface="Barlow" panose="00000500000000000000" pitchFamily="2" charset="0"/>
              </a:rPr>
              <a:t>☐ Molto importante</a:t>
            </a:r>
          </a:p>
          <a:p>
            <a:r>
              <a:rPr lang="it-IT" sz="1200" dirty="0">
                <a:latin typeface="Barlow" panose="00000500000000000000" pitchFamily="2" charset="0"/>
              </a:rPr>
              <a:t>5. Hai bisogno che il PC si avvii molto velocemente?</a:t>
            </a:r>
          </a:p>
          <a:p>
            <a:r>
              <a:rPr lang="it-IT" sz="1200" dirty="0">
                <a:latin typeface="Barlow" panose="00000500000000000000" pitchFamily="2" charset="0"/>
              </a:rPr>
              <a:t>☐ Sì</a:t>
            </a:r>
          </a:p>
          <a:p>
            <a:r>
              <a:rPr lang="it-IT" sz="1200" dirty="0">
                <a:latin typeface="Barlow" panose="00000500000000000000" pitchFamily="2" charset="0"/>
              </a:rPr>
              <a:t>☐ No</a:t>
            </a:r>
          </a:p>
          <a:p>
            <a:r>
              <a:rPr lang="it-IT" sz="1200" dirty="0">
                <a:latin typeface="Barlow" panose="00000500000000000000" pitchFamily="2" charset="0"/>
              </a:rPr>
              <a:t>6. Giochi ai videogame? Se sì, quali?</a:t>
            </a:r>
          </a:p>
          <a:p>
            <a:r>
              <a:rPr lang="it-IT" sz="1200" dirty="0">
                <a:latin typeface="Barlow" panose="00000500000000000000" pitchFamily="2" charset="0"/>
              </a:rPr>
              <a:t>☐ No</a:t>
            </a:r>
          </a:p>
          <a:p>
            <a:r>
              <a:rPr lang="it-IT" sz="1200" dirty="0">
                <a:latin typeface="Barlow" panose="00000500000000000000" pitchFamily="2" charset="0"/>
              </a:rPr>
              <a:t>☐ Sì → ____________________________________________</a:t>
            </a:r>
          </a:p>
        </p:txBody>
      </p:sp>
      <p:sp>
        <p:nvSpPr>
          <p:cNvPr id="62" name="CasellaDiTesto 61">
            <a:extLst>
              <a:ext uri="{FF2B5EF4-FFF2-40B4-BE49-F238E27FC236}">
                <a16:creationId xmlns:a16="http://schemas.microsoft.com/office/drawing/2014/main" id="{B9DDD945-16CD-58F9-2AF2-E3A671155478}"/>
              </a:ext>
            </a:extLst>
          </p:cNvPr>
          <p:cNvSpPr txBox="1"/>
          <p:nvPr/>
        </p:nvSpPr>
        <p:spPr>
          <a:xfrm>
            <a:off x="300608" y="1624751"/>
            <a:ext cx="8599650" cy="307777"/>
          </a:xfrm>
          <a:prstGeom prst="rect">
            <a:avLst/>
          </a:prstGeom>
          <a:noFill/>
        </p:spPr>
        <p:txBody>
          <a:bodyPr wrap="square">
            <a:spAutoFit/>
          </a:bodyPr>
          <a:lstStyle/>
          <a:p>
            <a:r>
              <a:rPr lang="it-IT" sz="1400" b="1" dirty="0">
                <a:latin typeface="Barlow" panose="00000500000000000000" pitchFamily="2" charset="0"/>
              </a:rPr>
              <a:t>Obiettivo</a:t>
            </a:r>
            <a:r>
              <a:rPr lang="it-IT" sz="1400" dirty="0">
                <a:latin typeface="Barlow" panose="00000500000000000000" pitchFamily="2" charset="0"/>
              </a:rPr>
              <a:t>: raccogliere tutte le informazioni utili per proporre una configurazione hardware personalizzata</a:t>
            </a:r>
          </a:p>
        </p:txBody>
      </p:sp>
    </p:spTree>
    <p:extLst>
      <p:ext uri="{BB962C8B-B14F-4D97-AF65-F5344CB8AC3E}">
        <p14:creationId xmlns:p14="http://schemas.microsoft.com/office/powerpoint/2010/main" val="295368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31" name="Titolo 30"/>
          <p:cNvSpPr>
            <a:spLocks noGrp="1"/>
          </p:cNvSpPr>
          <p:nvPr>
            <p:ph type="title"/>
          </p:nvPr>
        </p:nvSpPr>
        <p:spPr>
          <a:xfrm>
            <a:off x="539552" y="2859782"/>
            <a:ext cx="1928826" cy="1809226"/>
          </a:xfrm>
        </p:spPr>
        <p:txBody>
          <a:bodyPr/>
          <a:lstStyle/>
          <a:p>
            <a:r>
              <a:rPr lang="it-IT" sz="4000" dirty="0">
                <a:solidFill>
                  <a:schemeClr val="accent3"/>
                </a:solidFill>
              </a:rPr>
              <a:t>FORMAT lezione simulata</a:t>
            </a:r>
          </a:p>
        </p:txBody>
      </p:sp>
      <p:graphicFrame>
        <p:nvGraphicFramePr>
          <p:cNvPr id="2" name="Diagramma 1">
            <a:extLst>
              <a:ext uri="{FF2B5EF4-FFF2-40B4-BE49-F238E27FC236}">
                <a16:creationId xmlns:a16="http://schemas.microsoft.com/office/drawing/2014/main" id="{F9BD5D5F-FD4E-439D-A5B7-527D46A19E66}"/>
              </a:ext>
            </a:extLst>
          </p:cNvPr>
          <p:cNvGraphicFramePr/>
          <p:nvPr>
            <p:extLst>
              <p:ext uri="{D42A27DB-BD31-4B8C-83A1-F6EECF244321}">
                <p14:modId xmlns:p14="http://schemas.microsoft.com/office/powerpoint/2010/main" val="1819095950"/>
              </p:ext>
            </p:extLst>
          </p:nvPr>
        </p:nvGraphicFramePr>
        <p:xfrm>
          <a:off x="1756781" y="555526"/>
          <a:ext cx="7305868" cy="4427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95F32-ECEE-D71D-61CA-495E5450716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637FDD8-0D02-A464-90AF-0DC46ED95854}"/>
              </a:ext>
            </a:extLst>
          </p:cNvPr>
          <p:cNvSpPr>
            <a:spLocks noGrp="1"/>
          </p:cNvSpPr>
          <p:nvPr>
            <p:ph type="title"/>
          </p:nvPr>
        </p:nvSpPr>
        <p:spPr/>
        <p:txBody>
          <a:bodyPr/>
          <a:lstStyle/>
          <a:p>
            <a:r>
              <a:rPr lang="it-IT" dirty="0"/>
              <a:t>Il ruolo del venditore</a:t>
            </a:r>
          </a:p>
        </p:txBody>
      </p:sp>
      <p:sp>
        <p:nvSpPr>
          <p:cNvPr id="3" name="Oval 1">
            <a:extLst>
              <a:ext uri="{FF2B5EF4-FFF2-40B4-BE49-F238E27FC236}">
                <a16:creationId xmlns:a16="http://schemas.microsoft.com/office/drawing/2014/main" id="{9B00B8BB-392A-6F25-25CD-A31263022EEC}"/>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CasellaDiTesto 10">
            <a:extLst>
              <a:ext uri="{FF2B5EF4-FFF2-40B4-BE49-F238E27FC236}">
                <a16:creationId xmlns:a16="http://schemas.microsoft.com/office/drawing/2014/main" id="{3118261E-C87F-B272-E4DF-1D7399754EA9}"/>
              </a:ext>
            </a:extLst>
          </p:cNvPr>
          <p:cNvSpPr txBox="1"/>
          <p:nvPr/>
        </p:nvSpPr>
        <p:spPr>
          <a:xfrm>
            <a:off x="7914082" y="258248"/>
            <a:ext cx="986176"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
        <p:nvSpPr>
          <p:cNvPr id="60" name="CasellaDiTesto 59">
            <a:extLst>
              <a:ext uri="{FF2B5EF4-FFF2-40B4-BE49-F238E27FC236}">
                <a16:creationId xmlns:a16="http://schemas.microsoft.com/office/drawing/2014/main" id="{DF1031D9-BE76-9A3A-BE14-5CE5B2704EBD}"/>
              </a:ext>
            </a:extLst>
          </p:cNvPr>
          <p:cNvSpPr txBox="1"/>
          <p:nvPr/>
        </p:nvSpPr>
        <p:spPr>
          <a:xfrm>
            <a:off x="395536" y="1131590"/>
            <a:ext cx="4176464" cy="3416320"/>
          </a:xfrm>
          <a:prstGeom prst="rect">
            <a:avLst/>
          </a:prstGeom>
          <a:blipFill>
            <a:blip r:embed="rId2"/>
            <a:tile tx="0" ty="0" sx="100000" sy="100000" flip="none" algn="tl"/>
          </a:blipFill>
          <a:ln w="12700">
            <a:solidFill>
              <a:srgbClr val="62425D"/>
            </a:solidFill>
          </a:ln>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defRPr sz="1200">
                <a:solidFill>
                  <a:schemeClr val="dk1"/>
                </a:solidFill>
                <a:latin typeface="Barlow"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it-IT" dirty="0"/>
              <a:t>📦 SPAZIO DI ARCHIVIAZIONE</a:t>
            </a:r>
          </a:p>
          <a:p>
            <a:r>
              <a:rPr lang="it-IT" dirty="0"/>
              <a:t>7. Quanti file (documenti, foto, video) devi salvare?</a:t>
            </a:r>
          </a:p>
          <a:p>
            <a:r>
              <a:rPr lang="it-IT" dirty="0"/>
              <a:t>☐ Pochi</a:t>
            </a:r>
          </a:p>
          <a:p>
            <a:r>
              <a:rPr lang="it-IT" dirty="0"/>
              <a:t>☐ Un buon numero</a:t>
            </a:r>
          </a:p>
          <a:p>
            <a:r>
              <a:rPr lang="it-IT" dirty="0"/>
              <a:t>☐ Tanti (es. video, librerie, progetti 3D)</a:t>
            </a:r>
          </a:p>
          <a:p>
            <a:r>
              <a:rPr lang="it-IT" dirty="0"/>
              <a:t>8. Hai già un disco esterno o un sistema di backup?</a:t>
            </a:r>
          </a:p>
          <a:p>
            <a:r>
              <a:rPr lang="it-IT" dirty="0"/>
              <a:t>☐ Sì</a:t>
            </a:r>
          </a:p>
          <a:p>
            <a:r>
              <a:rPr lang="it-IT" dirty="0"/>
              <a:t>☐ No</a:t>
            </a:r>
          </a:p>
          <a:p>
            <a:endParaRPr lang="it-IT" dirty="0"/>
          </a:p>
          <a:p>
            <a:r>
              <a:rPr lang="it-IT" dirty="0"/>
              <a:t>🧩 ASPETTI TECNICI E CONNESSIONI</a:t>
            </a:r>
          </a:p>
          <a:p>
            <a:r>
              <a:rPr lang="it-IT" dirty="0"/>
              <a:t>9. Che tipo di rete hai a casa?</a:t>
            </a:r>
          </a:p>
          <a:p>
            <a:r>
              <a:rPr lang="it-IT" dirty="0"/>
              <a:t>☐ Solo Wi-Fi</a:t>
            </a:r>
          </a:p>
          <a:p>
            <a:r>
              <a:rPr lang="it-IT" dirty="0"/>
              <a:t>☐ Ethernet via cavo</a:t>
            </a:r>
          </a:p>
          <a:p>
            <a:r>
              <a:rPr lang="it-IT" dirty="0"/>
              <a:t>☐ Entrambe</a:t>
            </a:r>
          </a:p>
          <a:p>
            <a:r>
              <a:rPr lang="it-IT" dirty="0"/>
              <a:t>10. Ti serve che il case sia compatto o silenzioso?</a:t>
            </a:r>
          </a:p>
          <a:p>
            <a:r>
              <a:rPr lang="it-IT" dirty="0"/>
              <a:t>☐ Sì → Perché? ___________________________</a:t>
            </a:r>
          </a:p>
          <a:p>
            <a:r>
              <a:rPr lang="it-IT" dirty="0"/>
              <a:t>☐ No</a:t>
            </a:r>
          </a:p>
          <a:p>
            <a:endParaRPr lang="it-IT" dirty="0"/>
          </a:p>
        </p:txBody>
      </p:sp>
      <p:sp>
        <p:nvSpPr>
          <p:cNvPr id="4" name="CasellaDiTesto 3">
            <a:extLst>
              <a:ext uri="{FF2B5EF4-FFF2-40B4-BE49-F238E27FC236}">
                <a16:creationId xmlns:a16="http://schemas.microsoft.com/office/drawing/2014/main" id="{F018FBA6-37C7-2F6F-7434-F38E00515732}"/>
              </a:ext>
            </a:extLst>
          </p:cNvPr>
          <p:cNvSpPr txBox="1"/>
          <p:nvPr/>
        </p:nvSpPr>
        <p:spPr>
          <a:xfrm>
            <a:off x="4572000" y="1131590"/>
            <a:ext cx="4176464" cy="3416320"/>
          </a:xfrm>
          <a:prstGeom prst="rect">
            <a:avLst/>
          </a:prstGeom>
          <a:blipFill>
            <a:blip r:embed="rId2"/>
            <a:tile tx="0" ty="0" sx="100000" sy="100000" flip="none" algn="tl"/>
          </a:blipFill>
          <a:ln w="12700">
            <a:solidFill>
              <a:srgbClr val="62425D"/>
            </a:solidFill>
          </a:ln>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defRPr sz="1200">
                <a:solidFill>
                  <a:schemeClr val="dk1"/>
                </a:solidFill>
                <a:latin typeface="Barlow" panose="00000500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it-IT" dirty="0"/>
              <a:t>🎯 BUDGET E ASPETTI ESTETICI</a:t>
            </a:r>
          </a:p>
          <a:p>
            <a:r>
              <a:rPr lang="it-IT" dirty="0"/>
              <a:t>11. Qual è il budget massimo che vuoi spendere?</a:t>
            </a:r>
          </a:p>
          <a:p>
            <a:r>
              <a:rPr lang="it-IT" dirty="0"/>
              <a:t>☐ &lt; 500€</a:t>
            </a:r>
          </a:p>
          <a:p>
            <a:r>
              <a:rPr lang="it-IT" dirty="0"/>
              <a:t>☐ 500-800€</a:t>
            </a:r>
          </a:p>
          <a:p>
            <a:r>
              <a:rPr lang="it-IT" dirty="0"/>
              <a:t>☐ &gt; 800€</a:t>
            </a:r>
          </a:p>
          <a:p>
            <a:r>
              <a:rPr lang="it-IT" dirty="0"/>
              <a:t>12. Vuoi un case con un certo stile (es. RGB, minimale)?</a:t>
            </a:r>
          </a:p>
          <a:p>
            <a:r>
              <a:rPr lang="it-IT" dirty="0"/>
              <a:t>☐ No, non mi interessa</a:t>
            </a:r>
          </a:p>
          <a:p>
            <a:r>
              <a:rPr lang="it-IT" dirty="0"/>
              <a:t>☐ Sì → Specifica: ___________________________</a:t>
            </a:r>
          </a:p>
          <a:p>
            <a:endParaRPr lang="it-IT" dirty="0"/>
          </a:p>
          <a:p>
            <a:r>
              <a:rPr lang="it-IT" dirty="0"/>
              <a:t>🧾 NOTE AGGIUNTIVE DEL CLIENTE</a:t>
            </a:r>
          </a:p>
          <a:p>
            <a:r>
              <a:rPr lang="it-IT" dirty="0"/>
              <a:t>• Altro che dovrei sapere per consigliarti il PC giusto?</a:t>
            </a:r>
          </a:p>
          <a:p>
            <a:endParaRPr lang="it-IT" dirty="0"/>
          </a:p>
          <a:p>
            <a:r>
              <a:rPr lang="it-IT" dirty="0"/>
              <a:t>✅ CONCLUSIONE</a:t>
            </a:r>
          </a:p>
          <a:p>
            <a:r>
              <a:rPr lang="it-IT" dirty="0"/>
              <a:t>Tipo di utente identificato:</a:t>
            </a:r>
          </a:p>
          <a:p>
            <a:r>
              <a:rPr lang="it-IT" i="1" dirty="0"/>
              <a:t>Esempi: “Gamer occasionale”, “Studente universitario di grafica”, “Utente domestico”, ecc.</a:t>
            </a:r>
          </a:p>
          <a:p>
            <a:r>
              <a:rPr lang="it-IT" dirty="0"/>
              <a:t>Configurazione consigliata da ricercare:</a:t>
            </a:r>
          </a:p>
          <a:p>
            <a:r>
              <a:rPr lang="it-IT" i="1" dirty="0"/>
              <a:t>(Sintesi preliminare da definire in base alle risposte)</a:t>
            </a:r>
          </a:p>
        </p:txBody>
      </p:sp>
    </p:spTree>
    <p:extLst>
      <p:ext uri="{BB962C8B-B14F-4D97-AF65-F5344CB8AC3E}">
        <p14:creationId xmlns:p14="http://schemas.microsoft.com/office/powerpoint/2010/main" val="2131205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164DB-5CAF-933D-D5EC-01D49669BCC4}"/>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DDBA8BB2-DCC9-999D-A5A6-176D5AD3AB08}"/>
              </a:ext>
            </a:extLst>
          </p:cNvPr>
          <p:cNvSpPr/>
          <p:nvPr/>
        </p:nvSpPr>
        <p:spPr>
          <a:xfrm>
            <a:off x="323529" y="1170304"/>
            <a:ext cx="7488831" cy="738664"/>
          </a:xfrm>
          <a:prstGeom prst="rect">
            <a:avLst/>
          </a:prstGeom>
        </p:spPr>
        <p:txBody>
          <a:bodyPr wrap="square">
            <a:spAutoFit/>
          </a:bodyPr>
          <a:lstStyle/>
          <a:p>
            <a:pPr algn="l"/>
            <a:r>
              <a:rPr lang="it-IT" sz="1400" b="1" dirty="0" err="1">
                <a:latin typeface="Barlow Light" panose="00000400000000000000" pitchFamily="2" charset="0"/>
              </a:rPr>
              <a:t>Syspack</a:t>
            </a:r>
            <a:r>
              <a:rPr lang="it-IT" sz="1400" b="1" dirty="0">
                <a:latin typeface="Barlow Light" panose="00000400000000000000" pitchFamily="2" charset="0"/>
              </a:rPr>
              <a:t> è uno dei </a:t>
            </a:r>
            <a:r>
              <a:rPr lang="it-IT" b="1" dirty="0">
                <a:latin typeface="Barlow Light" panose="00000400000000000000" pitchFamily="2" charset="0"/>
              </a:rPr>
              <a:t>s</a:t>
            </a:r>
            <a:r>
              <a:rPr lang="it-IT" sz="1400" b="1" dirty="0">
                <a:latin typeface="Barlow Light" panose="00000400000000000000" pitchFamily="2" charset="0"/>
              </a:rPr>
              <a:t>oftware disponibili gratuitamente online per configurare una postazione desktop con assemblaggio personalizzato delle componenti.</a:t>
            </a:r>
          </a:p>
          <a:p>
            <a:pPr algn="l"/>
            <a:endParaRPr lang="it-IT" dirty="0">
              <a:latin typeface="Barlow Light" panose="00000400000000000000" pitchFamily="2" charset="0"/>
            </a:endParaRPr>
          </a:p>
        </p:txBody>
      </p:sp>
      <p:pic>
        <p:nvPicPr>
          <p:cNvPr id="15" name="Immagine 14">
            <a:extLst>
              <a:ext uri="{FF2B5EF4-FFF2-40B4-BE49-F238E27FC236}">
                <a16:creationId xmlns:a16="http://schemas.microsoft.com/office/drawing/2014/main" id="{9871394F-0CAA-02B3-9F63-23225549BCF2}"/>
              </a:ext>
            </a:extLst>
          </p:cNvPr>
          <p:cNvPicPr>
            <a:picLocks noChangeAspect="1"/>
          </p:cNvPicPr>
          <p:nvPr/>
        </p:nvPicPr>
        <p:blipFill rotWithShape="1">
          <a:blip r:embed="rId2"/>
          <a:srcRect l="5675" t="11166" r="84475" b="80800"/>
          <a:stretch/>
        </p:blipFill>
        <p:spPr>
          <a:xfrm>
            <a:off x="8036162" y="1216243"/>
            <a:ext cx="864096" cy="413238"/>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8B1DF595-B037-E231-3977-27A34CF503F0}"/>
              </a:ext>
            </a:extLst>
          </p:cNvPr>
          <p:cNvPicPr>
            <a:picLocks noChangeAspect="1"/>
          </p:cNvPicPr>
          <p:nvPr/>
        </p:nvPicPr>
        <p:blipFill>
          <a:blip r:embed="rId3"/>
          <a:stretch>
            <a:fillRect/>
          </a:stretch>
        </p:blipFill>
        <p:spPr>
          <a:xfrm>
            <a:off x="2909106" y="1998150"/>
            <a:ext cx="2995575" cy="2803335"/>
          </a:xfrm>
          <a:prstGeom prst="rect">
            <a:avLst/>
          </a:prstGeom>
        </p:spPr>
      </p:pic>
      <p:pic>
        <p:nvPicPr>
          <p:cNvPr id="7" name="Immagine 6">
            <a:extLst>
              <a:ext uri="{FF2B5EF4-FFF2-40B4-BE49-F238E27FC236}">
                <a16:creationId xmlns:a16="http://schemas.microsoft.com/office/drawing/2014/main" id="{FA6E1C5B-D07C-F1C1-15B4-3B7878B7A7AF}"/>
              </a:ext>
            </a:extLst>
          </p:cNvPr>
          <p:cNvPicPr>
            <a:picLocks noChangeAspect="1"/>
          </p:cNvPicPr>
          <p:nvPr/>
        </p:nvPicPr>
        <p:blipFill>
          <a:blip r:embed="rId4"/>
          <a:stretch>
            <a:fillRect/>
          </a:stretch>
        </p:blipFill>
        <p:spPr>
          <a:xfrm>
            <a:off x="5904681" y="1998150"/>
            <a:ext cx="2995577" cy="2803335"/>
          </a:xfrm>
          <a:prstGeom prst="rect">
            <a:avLst/>
          </a:prstGeom>
        </p:spPr>
      </p:pic>
      <p:sp>
        <p:nvSpPr>
          <p:cNvPr id="13" name="CasellaDiTesto 12">
            <a:extLst>
              <a:ext uri="{FF2B5EF4-FFF2-40B4-BE49-F238E27FC236}">
                <a16:creationId xmlns:a16="http://schemas.microsoft.com/office/drawing/2014/main" id="{B5FA30C8-7342-8CA1-BB18-14D86F69B764}"/>
              </a:ext>
            </a:extLst>
          </p:cNvPr>
          <p:cNvSpPr txBox="1"/>
          <p:nvPr/>
        </p:nvSpPr>
        <p:spPr>
          <a:xfrm>
            <a:off x="323529" y="2126342"/>
            <a:ext cx="2437604" cy="2462213"/>
          </a:xfrm>
          <a:prstGeom prst="rect">
            <a:avLst/>
          </a:prstGeom>
          <a:noFill/>
        </p:spPr>
        <p:txBody>
          <a:bodyPr wrap="square">
            <a:spAutoFit/>
          </a:bodyPr>
          <a:lstStyle/>
          <a:p>
            <a:pPr algn="l"/>
            <a:r>
              <a:rPr lang="it-IT" dirty="0">
                <a:latin typeface="Barlow Light" panose="00000400000000000000" pitchFamily="2" charset="0"/>
              </a:rPr>
              <a:t>La scelta dei componenti è guidata, e tiene conto della compatibilità dei dispositivi scelti.</a:t>
            </a:r>
          </a:p>
          <a:p>
            <a:pPr algn="l"/>
            <a:r>
              <a:rPr lang="it-IT" sz="1400" dirty="0">
                <a:latin typeface="Barlow Light" panose="00000400000000000000" pitchFamily="2" charset="0"/>
              </a:rPr>
              <a:t>Al</a:t>
            </a:r>
            <a:r>
              <a:rPr lang="it-IT" dirty="0">
                <a:latin typeface="Barlow Light" panose="00000400000000000000" pitchFamily="2" charset="0"/>
              </a:rPr>
              <a:t> termine della scelta dei componenti, visualizza un preventivo di spesa, che può essere stampato come PDF e caricato su Google </a:t>
            </a:r>
            <a:r>
              <a:rPr lang="it-IT" dirty="0" err="1">
                <a:latin typeface="Barlow Light" panose="00000400000000000000" pitchFamily="2" charset="0"/>
              </a:rPr>
              <a:t>Classroom</a:t>
            </a:r>
            <a:r>
              <a:rPr lang="it-IT" dirty="0">
                <a:latin typeface="Barlow Light" panose="00000400000000000000" pitchFamily="2" charset="0"/>
              </a:rPr>
              <a:t> come svolgimento del compito assegnato.</a:t>
            </a:r>
            <a:endParaRPr lang="it-IT" sz="1400" dirty="0">
              <a:latin typeface="Barlow Light" panose="00000400000000000000" pitchFamily="2" charset="0"/>
            </a:endParaRPr>
          </a:p>
        </p:txBody>
      </p:sp>
      <p:sp>
        <p:nvSpPr>
          <p:cNvPr id="2" name="Titolo 1">
            <a:extLst>
              <a:ext uri="{FF2B5EF4-FFF2-40B4-BE49-F238E27FC236}">
                <a16:creationId xmlns:a16="http://schemas.microsoft.com/office/drawing/2014/main" id="{5AE308B0-A884-3CBC-2FDD-F709A5A32276}"/>
              </a:ext>
            </a:extLst>
          </p:cNvPr>
          <p:cNvSpPr>
            <a:spLocks noGrp="1"/>
          </p:cNvSpPr>
          <p:nvPr>
            <p:ph type="title"/>
          </p:nvPr>
        </p:nvSpPr>
        <p:spPr/>
        <p:txBody>
          <a:bodyPr/>
          <a:lstStyle/>
          <a:p>
            <a:r>
              <a:rPr lang="it-IT" dirty="0"/>
              <a:t>L’assistenza tecnica</a:t>
            </a:r>
          </a:p>
        </p:txBody>
      </p:sp>
      <p:sp>
        <p:nvSpPr>
          <p:cNvPr id="3" name="Oval 1">
            <a:extLst>
              <a:ext uri="{FF2B5EF4-FFF2-40B4-BE49-F238E27FC236}">
                <a16:creationId xmlns:a16="http://schemas.microsoft.com/office/drawing/2014/main" id="{AF449C2C-F145-E39B-8E88-CE5AA418ADA5}"/>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11" name="CasellaDiTesto 10">
            <a:extLst>
              <a:ext uri="{FF2B5EF4-FFF2-40B4-BE49-F238E27FC236}">
                <a16:creationId xmlns:a16="http://schemas.microsoft.com/office/drawing/2014/main" id="{8426572D-BCC6-4FBC-EFAE-E27963781BD8}"/>
              </a:ext>
            </a:extLst>
          </p:cNvPr>
          <p:cNvSpPr txBox="1"/>
          <p:nvPr/>
        </p:nvSpPr>
        <p:spPr>
          <a:xfrm>
            <a:off x="7914082" y="258248"/>
            <a:ext cx="986176"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Tree>
    <p:extLst>
      <p:ext uri="{BB962C8B-B14F-4D97-AF65-F5344CB8AC3E}">
        <p14:creationId xmlns:p14="http://schemas.microsoft.com/office/powerpoint/2010/main" val="1959849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35EEA-F8A7-A537-8570-D2288A8CFD80}"/>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8894C789-5A82-1548-E7D9-48F6001C9369}"/>
              </a:ext>
            </a:extLst>
          </p:cNvPr>
          <p:cNvSpPr/>
          <p:nvPr/>
        </p:nvSpPr>
        <p:spPr>
          <a:xfrm>
            <a:off x="279528" y="978607"/>
            <a:ext cx="7632847" cy="52322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l"/>
            <a:r>
              <a:rPr lang="it-IT" sz="1400" dirty="0">
                <a:latin typeface="Barlow Light" panose="00000400000000000000" pitchFamily="2" charset="0"/>
              </a:rPr>
              <a:t>Durante l’attività di </a:t>
            </a:r>
            <a:r>
              <a:rPr lang="it-IT" sz="1400" dirty="0" err="1">
                <a:latin typeface="Barlow Light" panose="00000400000000000000" pitchFamily="2" charset="0"/>
              </a:rPr>
              <a:t>role</a:t>
            </a:r>
            <a:r>
              <a:rPr lang="it-IT" sz="1400" dirty="0">
                <a:latin typeface="Barlow Light" panose="00000400000000000000" pitchFamily="2" charset="0"/>
              </a:rPr>
              <a:t> play, i studenti realizzano una configurazione di un sistema di elaborazione funzionate attraverso il software in cloud «</a:t>
            </a:r>
            <a:r>
              <a:rPr lang="it-IT" sz="1400" dirty="0" err="1">
                <a:latin typeface="Barlow Light" panose="00000400000000000000" pitchFamily="2" charset="0"/>
              </a:rPr>
              <a:t>Syspack</a:t>
            </a:r>
            <a:r>
              <a:rPr lang="it-IT" sz="1400" dirty="0">
                <a:latin typeface="Barlow Light" panose="00000400000000000000" pitchFamily="2" charset="0"/>
              </a:rPr>
              <a:t>»</a:t>
            </a:r>
            <a:endParaRPr lang="it-IT" dirty="0">
              <a:latin typeface="Barlow Light" panose="00000400000000000000" pitchFamily="2" charset="0"/>
            </a:endParaRPr>
          </a:p>
        </p:txBody>
      </p:sp>
      <p:pic>
        <p:nvPicPr>
          <p:cNvPr id="15" name="Immagine 14">
            <a:extLst>
              <a:ext uri="{FF2B5EF4-FFF2-40B4-BE49-F238E27FC236}">
                <a16:creationId xmlns:a16="http://schemas.microsoft.com/office/drawing/2014/main" id="{9B2EF22E-03E8-2AF2-4ED9-F0FE24858F85}"/>
              </a:ext>
            </a:extLst>
          </p:cNvPr>
          <p:cNvPicPr>
            <a:picLocks noChangeAspect="1"/>
          </p:cNvPicPr>
          <p:nvPr/>
        </p:nvPicPr>
        <p:blipFill rotWithShape="1">
          <a:blip r:embed="rId2"/>
          <a:srcRect l="5675" t="11166" r="84475" b="80800"/>
          <a:stretch/>
        </p:blipFill>
        <p:spPr>
          <a:xfrm>
            <a:off x="8036162" y="1046755"/>
            <a:ext cx="864096" cy="413238"/>
          </a:xfrm>
          <a:prstGeom prst="rect">
            <a:avLst/>
          </a:prstGeom>
        </p:spPr>
      </p:pic>
      <p:pic>
        <p:nvPicPr>
          <p:cNvPr id="5" name="Immagine 4">
            <a:extLst>
              <a:ext uri="{FF2B5EF4-FFF2-40B4-BE49-F238E27FC236}">
                <a16:creationId xmlns:a16="http://schemas.microsoft.com/office/drawing/2014/main" id="{F06DD58E-B63B-1498-73F2-858C020A4BE6}"/>
              </a:ext>
            </a:extLst>
          </p:cNvPr>
          <p:cNvPicPr>
            <a:picLocks noChangeAspect="1"/>
          </p:cNvPicPr>
          <p:nvPr/>
        </p:nvPicPr>
        <p:blipFill>
          <a:blip r:embed="rId3"/>
          <a:srcRect l="6587" t="15001" r="2517" b="13600"/>
          <a:stretch/>
        </p:blipFill>
        <p:spPr>
          <a:xfrm>
            <a:off x="274567" y="1620019"/>
            <a:ext cx="4392488" cy="3343536"/>
          </a:xfrm>
          <a:prstGeom prst="rect">
            <a:avLst/>
          </a:prstGeom>
        </p:spPr>
      </p:pic>
      <p:pic>
        <p:nvPicPr>
          <p:cNvPr id="12" name="Immagine 11">
            <a:extLst>
              <a:ext uri="{FF2B5EF4-FFF2-40B4-BE49-F238E27FC236}">
                <a16:creationId xmlns:a16="http://schemas.microsoft.com/office/drawing/2014/main" id="{7B7909AC-E366-6A7C-0514-AE52111AF194}"/>
              </a:ext>
            </a:extLst>
          </p:cNvPr>
          <p:cNvPicPr>
            <a:picLocks noChangeAspect="1"/>
          </p:cNvPicPr>
          <p:nvPr/>
        </p:nvPicPr>
        <p:blipFill>
          <a:blip r:embed="rId4"/>
          <a:srcRect l="6587" t="26294" r="2517" b="2041"/>
          <a:stretch/>
        </p:blipFill>
        <p:spPr>
          <a:xfrm>
            <a:off x="4604495" y="1660707"/>
            <a:ext cx="4322948" cy="3302848"/>
          </a:xfrm>
          <a:prstGeom prst="rect">
            <a:avLst/>
          </a:prstGeom>
        </p:spPr>
      </p:pic>
      <p:sp>
        <p:nvSpPr>
          <p:cNvPr id="2" name="Titolo 1">
            <a:extLst>
              <a:ext uri="{FF2B5EF4-FFF2-40B4-BE49-F238E27FC236}">
                <a16:creationId xmlns:a16="http://schemas.microsoft.com/office/drawing/2014/main" id="{4D69EB40-363E-F29F-12B4-D50DBBA19CAC}"/>
              </a:ext>
            </a:extLst>
          </p:cNvPr>
          <p:cNvSpPr>
            <a:spLocks noGrp="1"/>
          </p:cNvSpPr>
          <p:nvPr>
            <p:ph type="title"/>
          </p:nvPr>
        </p:nvSpPr>
        <p:spPr/>
        <p:txBody>
          <a:bodyPr/>
          <a:lstStyle/>
          <a:p>
            <a:r>
              <a:rPr lang="it-IT" dirty="0"/>
              <a:t>Prodotto finale</a:t>
            </a:r>
          </a:p>
        </p:txBody>
      </p:sp>
      <p:sp>
        <p:nvSpPr>
          <p:cNvPr id="3" name="Oval 1">
            <a:extLst>
              <a:ext uri="{FF2B5EF4-FFF2-40B4-BE49-F238E27FC236}">
                <a16:creationId xmlns:a16="http://schemas.microsoft.com/office/drawing/2014/main" id="{047BFA78-69CD-4F1A-8465-12FD694388A0}"/>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4</a:t>
            </a:r>
          </a:p>
        </p:txBody>
      </p:sp>
      <p:sp>
        <p:nvSpPr>
          <p:cNvPr id="4" name="CasellaDiTesto 3">
            <a:extLst>
              <a:ext uri="{FF2B5EF4-FFF2-40B4-BE49-F238E27FC236}">
                <a16:creationId xmlns:a16="http://schemas.microsoft.com/office/drawing/2014/main" id="{101AC50C-8D98-B8B6-94CF-55F3CA404CB1}"/>
              </a:ext>
            </a:extLst>
          </p:cNvPr>
          <p:cNvSpPr txBox="1"/>
          <p:nvPr/>
        </p:nvSpPr>
        <p:spPr>
          <a:xfrm>
            <a:off x="7790424" y="258248"/>
            <a:ext cx="1109834"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t>
            </a:r>
            <a:r>
              <a:rPr lang="it-IT" dirty="0" err="1">
                <a:solidFill>
                  <a:schemeClr val="bg1"/>
                </a:solidFill>
              </a:rPr>
              <a:t>Role</a:t>
            </a:r>
            <a:r>
              <a:rPr lang="it-IT" dirty="0">
                <a:solidFill>
                  <a:schemeClr val="bg1"/>
                </a:solidFill>
              </a:rPr>
              <a:t> play</a:t>
            </a:r>
          </a:p>
        </p:txBody>
      </p:sp>
    </p:spTree>
    <p:extLst>
      <p:ext uri="{BB962C8B-B14F-4D97-AF65-F5344CB8AC3E}">
        <p14:creationId xmlns:p14="http://schemas.microsoft.com/office/powerpoint/2010/main" val="618198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395536" y="1059582"/>
            <a:ext cx="4176464" cy="523220"/>
          </a:xfrm>
          <a:prstGeom prst="rect">
            <a:avLst/>
          </a:prstGeom>
        </p:spPr>
        <p:txBody>
          <a:bodyPr wrap="square">
            <a:spAutoFit/>
          </a:bodyPr>
          <a:lstStyle/>
          <a:p>
            <a:pPr lvl="0">
              <a:buClrTx/>
              <a:buFont typeface="Wingdings" pitchFamily="2" charset="2"/>
              <a:buChar char="Ø"/>
              <a:defRPr/>
            </a:pPr>
            <a:r>
              <a:rPr lang="it-IT" i="1" kern="1200" dirty="0">
                <a:solidFill>
                  <a:schemeClr val="accent2">
                    <a:lumMod val="50000"/>
                  </a:schemeClr>
                </a:solidFill>
                <a:latin typeface="Barlow Light" charset="0"/>
              </a:rPr>
              <a:t> </a:t>
            </a:r>
            <a:r>
              <a:rPr lang="it-IT" kern="1200" dirty="0">
                <a:solidFill>
                  <a:schemeClr val="accent2">
                    <a:lumMod val="50000"/>
                  </a:schemeClr>
                </a:solidFill>
                <a:latin typeface="Barlow Light" charset="0"/>
              </a:rPr>
              <a:t>per una continua e flessibile regolazione della progettazione educativo/didattica </a:t>
            </a:r>
            <a:endParaRPr lang="it-IT" i="1" kern="1200" dirty="0">
              <a:solidFill>
                <a:schemeClr val="accent2">
                  <a:lumMod val="50000"/>
                </a:schemeClr>
              </a:solidFill>
              <a:latin typeface="Barlow Light" charset="0"/>
            </a:endParaRPr>
          </a:p>
        </p:txBody>
      </p:sp>
      <p:graphicFrame>
        <p:nvGraphicFramePr>
          <p:cNvPr id="4" name="Diagramma 3"/>
          <p:cNvGraphicFramePr/>
          <p:nvPr>
            <p:extLst>
              <p:ext uri="{D42A27DB-BD31-4B8C-83A1-F6EECF244321}">
                <p14:modId xmlns:p14="http://schemas.microsoft.com/office/powerpoint/2010/main" val="105851694"/>
              </p:ext>
            </p:extLst>
          </p:nvPr>
        </p:nvGraphicFramePr>
        <p:xfrm>
          <a:off x="366945" y="2101200"/>
          <a:ext cx="3742837" cy="2828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ttangolo 7"/>
          <p:cNvSpPr/>
          <p:nvPr/>
        </p:nvSpPr>
        <p:spPr>
          <a:xfrm>
            <a:off x="395536" y="1563638"/>
            <a:ext cx="4193407" cy="523220"/>
          </a:xfrm>
          <a:prstGeom prst="rect">
            <a:avLst/>
          </a:prstGeom>
        </p:spPr>
        <p:txBody>
          <a:bodyPr wrap="square">
            <a:spAutoFit/>
          </a:bodyPr>
          <a:lstStyle/>
          <a:p>
            <a:pPr lvl="0">
              <a:buClrTx/>
              <a:buFont typeface="Wingdings" pitchFamily="2" charset="2"/>
              <a:buChar char="Ø"/>
              <a:defRPr/>
            </a:pPr>
            <a:r>
              <a:rPr lang="it-IT" i="1" kern="1200" dirty="0">
                <a:solidFill>
                  <a:schemeClr val="accent2">
                    <a:lumMod val="50000"/>
                  </a:schemeClr>
                </a:solidFill>
                <a:latin typeface="Barlow Light" charset="0"/>
              </a:rPr>
              <a:t> </a:t>
            </a:r>
            <a:r>
              <a:rPr lang="it-IT" kern="1200" dirty="0">
                <a:solidFill>
                  <a:schemeClr val="accent2">
                    <a:lumMod val="50000"/>
                  </a:schemeClr>
                </a:solidFill>
                <a:latin typeface="Barlow Light" charset="0"/>
              </a:rPr>
              <a:t>per permettere allo studente di </a:t>
            </a:r>
            <a:r>
              <a:rPr lang="it-IT" dirty="0">
                <a:solidFill>
                  <a:schemeClr val="accent2">
                    <a:lumMod val="50000"/>
                  </a:schemeClr>
                </a:solidFill>
                <a:latin typeface="Barlow Light" charset="0"/>
              </a:rPr>
              <a:t>valutare, riflettere e potenziare le strategie di apprendimento</a:t>
            </a:r>
            <a:endParaRPr lang="it-IT" kern="1200" dirty="0">
              <a:solidFill>
                <a:schemeClr val="accent2">
                  <a:lumMod val="50000"/>
                </a:schemeClr>
              </a:solidFill>
              <a:latin typeface="Barlow Light" charset="0"/>
            </a:endParaRPr>
          </a:p>
        </p:txBody>
      </p:sp>
      <p:sp>
        <p:nvSpPr>
          <p:cNvPr id="9" name="CasellaDiTesto 8"/>
          <p:cNvSpPr txBox="1"/>
          <p:nvPr/>
        </p:nvSpPr>
        <p:spPr>
          <a:xfrm>
            <a:off x="5194719" y="1574468"/>
            <a:ext cx="2335111" cy="307777"/>
          </a:xfrm>
          <a:prstGeom prst="rect">
            <a:avLst/>
          </a:prstGeom>
          <a:noFill/>
        </p:spPr>
        <p:txBody>
          <a:bodyPr wrap="square" rtlCol="0">
            <a:spAutoFit/>
          </a:bodyPr>
          <a:lstStyle/>
          <a:p>
            <a:pPr lvl="0">
              <a:buClrTx/>
              <a:defRPr/>
            </a:pPr>
            <a:r>
              <a:rPr lang="it-IT" kern="1200" dirty="0">
                <a:solidFill>
                  <a:srgbClr val="00B050"/>
                </a:solidFill>
                <a:latin typeface="Bebas Neue" charset="0"/>
              </a:rPr>
              <a:t> Valutazione </a:t>
            </a:r>
            <a:r>
              <a:rPr lang="it-IT" kern="1200" dirty="0" err="1">
                <a:solidFill>
                  <a:srgbClr val="00B050"/>
                </a:solidFill>
                <a:latin typeface="Bebas Neue" charset="0"/>
              </a:rPr>
              <a:t>diAGNOSTICa</a:t>
            </a:r>
            <a:endParaRPr lang="it-IT" kern="1200" dirty="0">
              <a:solidFill>
                <a:srgbClr val="00B050"/>
              </a:solidFill>
              <a:latin typeface="Bebas Neue" charset="0"/>
            </a:endParaRPr>
          </a:p>
        </p:txBody>
      </p:sp>
      <p:sp>
        <p:nvSpPr>
          <p:cNvPr id="12" name="Rettangolo 11"/>
          <p:cNvSpPr/>
          <p:nvPr/>
        </p:nvSpPr>
        <p:spPr>
          <a:xfrm>
            <a:off x="5225574" y="1716774"/>
            <a:ext cx="2413833" cy="292388"/>
          </a:xfrm>
          <a:prstGeom prst="rect">
            <a:avLst/>
          </a:prstGeom>
        </p:spPr>
        <p:txBody>
          <a:bodyPr wrap="square">
            <a:spAutoFit/>
          </a:bodyPr>
          <a:lstStyle/>
          <a:p>
            <a:pPr lvl="0">
              <a:buClrTx/>
              <a:defRPr/>
            </a:pPr>
            <a:r>
              <a:rPr lang="it-IT" sz="1300" i="1" kern="1200" dirty="0">
                <a:solidFill>
                  <a:srgbClr val="0070C0"/>
                </a:solidFill>
                <a:latin typeface="Barlow Light" charset="0"/>
              </a:rPr>
              <a:t>per accertare i prerequisiti </a:t>
            </a:r>
          </a:p>
        </p:txBody>
      </p:sp>
      <p:sp>
        <p:nvSpPr>
          <p:cNvPr id="13" name="CasellaDiTesto 12"/>
          <p:cNvSpPr txBox="1"/>
          <p:nvPr/>
        </p:nvSpPr>
        <p:spPr>
          <a:xfrm>
            <a:off x="5225574" y="2145402"/>
            <a:ext cx="2612589" cy="307777"/>
          </a:xfrm>
          <a:prstGeom prst="rect">
            <a:avLst/>
          </a:prstGeom>
          <a:noFill/>
        </p:spPr>
        <p:txBody>
          <a:bodyPr wrap="square" rtlCol="0">
            <a:spAutoFit/>
          </a:bodyPr>
          <a:lstStyle/>
          <a:p>
            <a:pPr lvl="0">
              <a:buClrTx/>
              <a:defRPr/>
            </a:pPr>
            <a:r>
              <a:rPr lang="it-IT" kern="1200" dirty="0">
                <a:solidFill>
                  <a:srgbClr val="00B050"/>
                </a:solidFill>
                <a:latin typeface="Bebas Neue" charset="0"/>
              </a:rPr>
              <a:t>Valutazione in itinere o formativa</a:t>
            </a:r>
          </a:p>
        </p:txBody>
      </p:sp>
      <p:sp>
        <p:nvSpPr>
          <p:cNvPr id="14" name="Rettangolo 13"/>
          <p:cNvSpPr/>
          <p:nvPr/>
        </p:nvSpPr>
        <p:spPr>
          <a:xfrm>
            <a:off x="5225574" y="2288278"/>
            <a:ext cx="3378874" cy="292388"/>
          </a:xfrm>
          <a:prstGeom prst="rect">
            <a:avLst/>
          </a:prstGeom>
        </p:spPr>
        <p:txBody>
          <a:bodyPr wrap="square">
            <a:spAutoFit/>
          </a:bodyPr>
          <a:lstStyle/>
          <a:p>
            <a:pPr lvl="0">
              <a:buClrTx/>
              <a:defRPr/>
            </a:pPr>
            <a:r>
              <a:rPr lang="it-IT" sz="1300" i="1" kern="1200" dirty="0">
                <a:solidFill>
                  <a:srgbClr val="0070C0"/>
                </a:solidFill>
                <a:latin typeface="Barlow Light" charset="0"/>
              </a:rPr>
              <a:t>per orientare apprendimento e insegnamento</a:t>
            </a:r>
          </a:p>
        </p:txBody>
      </p:sp>
      <p:pic>
        <p:nvPicPr>
          <p:cNvPr id="15" name="Picture 2"/>
          <p:cNvPicPr>
            <a:picLocks noChangeAspect="1" noChangeArrowheads="1"/>
          </p:cNvPicPr>
          <p:nvPr/>
        </p:nvPicPr>
        <p:blipFill>
          <a:blip r:embed="rId7"/>
          <a:srcRect l="38982" t="46876" r="51684" b="34570"/>
          <a:stretch>
            <a:fillRect/>
          </a:stretch>
        </p:blipFill>
        <p:spPr bwMode="auto">
          <a:xfrm>
            <a:off x="4939823" y="1561643"/>
            <a:ext cx="257713" cy="288032"/>
          </a:xfrm>
          <a:prstGeom prst="rect">
            <a:avLst/>
          </a:prstGeom>
          <a:noFill/>
          <a:ln w="9525">
            <a:noFill/>
            <a:miter lim="800000"/>
            <a:headEnd/>
            <a:tailEnd/>
          </a:ln>
          <a:effectLst/>
        </p:spPr>
      </p:pic>
      <p:sp>
        <p:nvSpPr>
          <p:cNvPr id="17" name="CasellaDiTesto 16"/>
          <p:cNvSpPr txBox="1"/>
          <p:nvPr/>
        </p:nvSpPr>
        <p:spPr>
          <a:xfrm>
            <a:off x="5225575" y="2859782"/>
            <a:ext cx="3505276" cy="307777"/>
          </a:xfrm>
          <a:prstGeom prst="rect">
            <a:avLst/>
          </a:prstGeom>
          <a:noFill/>
        </p:spPr>
        <p:txBody>
          <a:bodyPr wrap="square" rtlCol="0">
            <a:spAutoFit/>
          </a:bodyPr>
          <a:lstStyle/>
          <a:p>
            <a:pPr lvl="0">
              <a:buClrTx/>
              <a:defRPr/>
            </a:pPr>
            <a:r>
              <a:rPr lang="it-IT" kern="1200" dirty="0">
                <a:solidFill>
                  <a:srgbClr val="00B050"/>
                </a:solidFill>
                <a:latin typeface="Bebas Neue" charset="0"/>
              </a:rPr>
              <a:t>Valutazione finale o sommativa </a:t>
            </a:r>
          </a:p>
        </p:txBody>
      </p:sp>
      <p:sp>
        <p:nvSpPr>
          <p:cNvPr id="19" name="Rettangolo 18"/>
          <p:cNvSpPr/>
          <p:nvPr/>
        </p:nvSpPr>
        <p:spPr>
          <a:xfrm>
            <a:off x="5194719" y="3014628"/>
            <a:ext cx="3409729" cy="692497"/>
          </a:xfrm>
          <a:prstGeom prst="rect">
            <a:avLst/>
          </a:prstGeom>
        </p:spPr>
        <p:txBody>
          <a:bodyPr wrap="square">
            <a:spAutoFit/>
          </a:bodyPr>
          <a:lstStyle/>
          <a:p>
            <a:pPr lvl="0">
              <a:buClrTx/>
              <a:defRPr/>
            </a:pPr>
            <a:r>
              <a:rPr lang="it-IT" sz="1300" i="1" kern="1200" dirty="0">
                <a:solidFill>
                  <a:srgbClr val="0070C0"/>
                </a:solidFill>
                <a:latin typeface="Barlow Light" charset="0"/>
              </a:rPr>
              <a:t>per un bilancio degli apprendimenti, delle competenze acquisite e del grado di maturazione culturale e personale</a:t>
            </a:r>
          </a:p>
        </p:txBody>
      </p:sp>
      <p:pic>
        <p:nvPicPr>
          <p:cNvPr id="20" name="Picture 2"/>
          <p:cNvPicPr>
            <a:picLocks noChangeAspect="1" noChangeArrowheads="1"/>
          </p:cNvPicPr>
          <p:nvPr/>
        </p:nvPicPr>
        <p:blipFill>
          <a:blip r:embed="rId7"/>
          <a:srcRect l="38982" t="46876" r="51684" b="34570"/>
          <a:stretch>
            <a:fillRect/>
          </a:stretch>
        </p:blipFill>
        <p:spPr bwMode="auto">
          <a:xfrm>
            <a:off x="4967861" y="2165147"/>
            <a:ext cx="257713" cy="288032"/>
          </a:xfrm>
          <a:prstGeom prst="rect">
            <a:avLst/>
          </a:prstGeom>
          <a:noFill/>
          <a:ln w="9525">
            <a:noFill/>
            <a:miter lim="800000"/>
            <a:headEnd/>
            <a:tailEnd/>
          </a:ln>
          <a:effectLst/>
        </p:spPr>
      </p:pic>
      <p:pic>
        <p:nvPicPr>
          <p:cNvPr id="21" name="Picture 2"/>
          <p:cNvPicPr>
            <a:picLocks noChangeAspect="1" noChangeArrowheads="1"/>
          </p:cNvPicPr>
          <p:nvPr/>
        </p:nvPicPr>
        <p:blipFill>
          <a:blip r:embed="rId7"/>
          <a:srcRect l="38982" t="46876" r="51684" b="34570"/>
          <a:stretch>
            <a:fillRect/>
          </a:stretch>
        </p:blipFill>
        <p:spPr bwMode="auto">
          <a:xfrm>
            <a:off x="4939823" y="2859782"/>
            <a:ext cx="257713" cy="288032"/>
          </a:xfrm>
          <a:prstGeom prst="rect">
            <a:avLst/>
          </a:prstGeom>
          <a:noFill/>
          <a:ln w="9525">
            <a:noFill/>
            <a:miter lim="800000"/>
            <a:headEnd/>
            <a:tailEnd/>
          </a:ln>
          <a:effectLst/>
        </p:spPr>
      </p:pic>
      <p:sp>
        <p:nvSpPr>
          <p:cNvPr id="25" name="Rettangolo 24"/>
          <p:cNvSpPr/>
          <p:nvPr/>
        </p:nvSpPr>
        <p:spPr>
          <a:xfrm>
            <a:off x="4518119" y="3919189"/>
            <a:ext cx="4276076" cy="1169551"/>
          </a:xfrm>
          <a:prstGeom prst="rect">
            <a:avLst/>
          </a:prstGeom>
        </p:spPr>
        <p:txBody>
          <a:bodyPr wrap="square">
            <a:spAutoFit/>
          </a:bodyPr>
          <a:lstStyle/>
          <a:p>
            <a:r>
              <a:rPr lang="it-IT" dirty="0">
                <a:solidFill>
                  <a:schemeClr val="accent2">
                    <a:lumMod val="75000"/>
                  </a:schemeClr>
                </a:solidFill>
                <a:latin typeface="Bebas Neue" charset="0"/>
              </a:rPr>
              <a:t>Valutazione  per gli studenti con bes: </a:t>
            </a:r>
            <a:r>
              <a:rPr lang="it-IT" dirty="0">
                <a:latin typeface="Barlow Light" charset="0"/>
              </a:rPr>
              <a:t>il focus è su:</a:t>
            </a:r>
          </a:p>
          <a:p>
            <a:pPr lvl="0">
              <a:buFont typeface="Arial" pitchFamily="34" charset="0"/>
              <a:buChar char="•"/>
            </a:pPr>
            <a:r>
              <a:rPr lang="it-IT" dirty="0">
                <a:latin typeface="Barlow Light" charset="0"/>
              </a:rPr>
              <a:t> percorso individuale in rapporto alle potenzialità e ai livelli di apprendimento iniziali</a:t>
            </a:r>
          </a:p>
          <a:p>
            <a:pPr>
              <a:buFont typeface="Arial" pitchFamily="34" charset="0"/>
              <a:buChar char="•"/>
            </a:pPr>
            <a:r>
              <a:rPr lang="it-IT" dirty="0">
                <a:latin typeface="Barlow Light" charset="0"/>
              </a:rPr>
              <a:t> interventi educativi e didattici svolti in base </a:t>
            </a:r>
            <a:br>
              <a:rPr lang="it-IT" dirty="0">
                <a:latin typeface="Barlow Light" charset="0"/>
              </a:rPr>
            </a:br>
            <a:r>
              <a:rPr lang="it-IT" dirty="0">
                <a:latin typeface="Barlow Light" charset="0"/>
              </a:rPr>
              <a:t>al </a:t>
            </a:r>
            <a:r>
              <a:rPr lang="it-IT" b="1" i="1" dirty="0">
                <a:solidFill>
                  <a:schemeClr val="accent3"/>
                </a:solidFill>
                <a:latin typeface="Barlow Light" charset="0"/>
              </a:rPr>
              <a:t>PDP</a:t>
            </a:r>
            <a:endParaRPr lang="it-IT" dirty="0">
              <a:solidFill>
                <a:schemeClr val="accent3"/>
              </a:solidFill>
            </a:endParaRPr>
          </a:p>
        </p:txBody>
      </p:sp>
      <p:sp>
        <p:nvSpPr>
          <p:cNvPr id="26" name="Rettangolo 25">
            <a:extLst>
              <a:ext uri="{FF2B5EF4-FFF2-40B4-BE49-F238E27FC236}">
                <a16:creationId xmlns:a16="http://schemas.microsoft.com/office/drawing/2014/main" id="{7A5B8013-EFD5-E6F9-814B-0BCE8B413C11}"/>
              </a:ext>
            </a:extLst>
          </p:cNvPr>
          <p:cNvSpPr/>
          <p:nvPr/>
        </p:nvSpPr>
        <p:spPr>
          <a:xfrm>
            <a:off x="1115617" y="247174"/>
            <a:ext cx="7776863"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Verifiche e valutazioni </a:t>
            </a:r>
            <a:r>
              <a:rPr lang="it-IT" sz="1800" i="1" dirty="0">
                <a:solidFill>
                  <a:srgbClr val="00B050"/>
                </a:solidFill>
                <a:latin typeface="Barlow Semi Condensed Medium" panose="020B0604020202020204" pitchFamily="2" charset="0"/>
                <a:sym typeface="Bebas Neue"/>
              </a:rPr>
              <a:t>La valutazione</a:t>
            </a:r>
            <a:endParaRPr lang="it-IT" sz="1800" i="1" dirty="0">
              <a:solidFill>
                <a:srgbClr val="00B050"/>
              </a:solidFill>
              <a:latin typeface="Barlow Semi Condensed Medium" panose="020B0604020202020204" pitchFamily="2" charset="0"/>
            </a:endParaRPr>
          </a:p>
        </p:txBody>
      </p:sp>
      <p:sp>
        <p:nvSpPr>
          <p:cNvPr id="5" name="CasellaDiTesto 4">
            <a:extLst>
              <a:ext uri="{FF2B5EF4-FFF2-40B4-BE49-F238E27FC236}">
                <a16:creationId xmlns:a16="http://schemas.microsoft.com/office/drawing/2014/main" id="{E27C2D90-8570-F8D3-DF42-4A605A67AF09}"/>
              </a:ext>
            </a:extLst>
          </p:cNvPr>
          <p:cNvSpPr txBox="1"/>
          <p:nvPr/>
        </p:nvSpPr>
        <p:spPr>
          <a:xfrm>
            <a:off x="4836765" y="1060765"/>
            <a:ext cx="3380471" cy="338554"/>
          </a:xfrm>
          <a:prstGeom prst="rect">
            <a:avLst/>
          </a:prstGeom>
          <a:noFill/>
        </p:spPr>
        <p:txBody>
          <a:bodyPr wrap="square">
            <a:spAutoFit/>
          </a:bodyPr>
          <a:lstStyle/>
          <a:p>
            <a:r>
              <a:rPr lang="it-IT" sz="1600" b="1" dirty="0">
                <a:solidFill>
                  <a:schemeClr val="accent3"/>
                </a:solidFill>
                <a:latin typeface="Barlow Semi Condensed Medium" panose="020B0604020202020204" pitchFamily="2" charset="0"/>
                <a:sym typeface="Bebas Neue"/>
              </a:rPr>
              <a:t>La valutazione come strumento</a:t>
            </a:r>
            <a:endParaRPr lang="it-IT" sz="1600" b="1" dirty="0">
              <a:solidFill>
                <a:schemeClr val="accent3"/>
              </a:solidFill>
            </a:endParaRPr>
          </a:p>
        </p:txBody>
      </p:sp>
      <p:pic>
        <p:nvPicPr>
          <p:cNvPr id="6" name="Immagine 5" descr="Immagine che contiene Policromia, cerchio, Elementi grafici, arte&#10;&#10;Descrizione generata automaticamente">
            <a:extLst>
              <a:ext uri="{FF2B5EF4-FFF2-40B4-BE49-F238E27FC236}">
                <a16:creationId xmlns:a16="http://schemas.microsoft.com/office/drawing/2014/main" id="{49339715-0429-4F3C-2E3B-9465ED4369BB}"/>
              </a:ext>
            </a:extLst>
          </p:cNvPr>
          <p:cNvPicPr>
            <a:picLocks noChangeAspect="1"/>
          </p:cNvPicPr>
          <p:nvPr/>
        </p:nvPicPr>
        <p:blipFill>
          <a:blip r:embed="rId8"/>
          <a:stretch>
            <a:fillRect/>
          </a:stretch>
        </p:blipFill>
        <p:spPr>
          <a:xfrm>
            <a:off x="4029044" y="4198833"/>
            <a:ext cx="489075" cy="484209"/>
          </a:xfrm>
          <a:prstGeom prst="rect">
            <a:avLst/>
          </a:prstGeom>
        </p:spPr>
      </p:pic>
      <p:sp>
        <p:nvSpPr>
          <p:cNvPr id="10" name="Oval 1">
            <a:extLst>
              <a:ext uri="{FF2B5EF4-FFF2-40B4-BE49-F238E27FC236}">
                <a16:creationId xmlns:a16="http://schemas.microsoft.com/office/drawing/2014/main" id="{F46B5547-10C5-9D8C-C293-BD477486B289}"/>
              </a:ext>
            </a:extLst>
          </p:cNvPr>
          <p:cNvSpPr/>
          <p:nvPr/>
        </p:nvSpPr>
        <p:spPr>
          <a:xfrm>
            <a:off x="179512" y="234251"/>
            <a:ext cx="432048" cy="41323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a 2"/>
          <p:cNvGraphicFramePr>
            <a:graphicFrameLocks noGrp="1"/>
          </p:cNvGraphicFramePr>
          <p:nvPr>
            <p:extLst>
              <p:ext uri="{D42A27DB-BD31-4B8C-83A1-F6EECF244321}">
                <p14:modId xmlns:p14="http://schemas.microsoft.com/office/powerpoint/2010/main" val="3622753591"/>
              </p:ext>
            </p:extLst>
          </p:nvPr>
        </p:nvGraphicFramePr>
        <p:xfrm>
          <a:off x="395535" y="971969"/>
          <a:ext cx="8414853" cy="4013692"/>
        </p:xfrm>
        <a:graphic>
          <a:graphicData uri="http://schemas.openxmlformats.org/drawingml/2006/table">
            <a:tbl>
              <a:tblPr firstRow="1" bandRow="1">
                <a:tableStyleId>{69C7853C-536D-4A76-A0AE-DD22124D55A5}</a:tableStyleId>
              </a:tblPr>
              <a:tblGrid>
                <a:gridCol w="4484908">
                  <a:extLst>
                    <a:ext uri="{9D8B030D-6E8A-4147-A177-3AD203B41FA5}">
                      <a16:colId xmlns:a16="http://schemas.microsoft.com/office/drawing/2014/main" val="20000"/>
                    </a:ext>
                  </a:extLst>
                </a:gridCol>
                <a:gridCol w="3929945">
                  <a:extLst>
                    <a:ext uri="{9D8B030D-6E8A-4147-A177-3AD203B41FA5}">
                      <a16:colId xmlns:a16="http://schemas.microsoft.com/office/drawing/2014/main" val="20001"/>
                    </a:ext>
                  </a:extLst>
                </a:gridCol>
              </a:tblGrid>
              <a:tr h="220025">
                <a:tc>
                  <a:txBody>
                    <a:bodyPr/>
                    <a:lstStyle/>
                    <a:p>
                      <a:pPr algn="ctr"/>
                      <a:r>
                        <a:rPr lang="it-IT" sz="1100" dirty="0">
                          <a:latin typeface="Barlow Light" charset="0"/>
                        </a:rPr>
                        <a:t>TI</a:t>
                      </a:r>
                      <a:r>
                        <a:rPr lang="it-IT" sz="1100" baseline="0" dirty="0">
                          <a:latin typeface="Barlow Light" charset="0"/>
                        </a:rPr>
                        <a:t>PO </a:t>
                      </a:r>
                      <a:r>
                        <a:rPr lang="it-IT" sz="1100" baseline="0" dirty="0" err="1">
                          <a:latin typeface="Barlow Light" charset="0"/>
                        </a:rPr>
                        <a:t>DI</a:t>
                      </a:r>
                      <a:r>
                        <a:rPr lang="it-IT" sz="1100" baseline="0" dirty="0">
                          <a:latin typeface="Barlow Light" charset="0"/>
                        </a:rPr>
                        <a:t> VERIFICA </a:t>
                      </a:r>
                      <a:endParaRPr lang="it-IT" sz="1100" dirty="0">
                        <a:latin typeface="Barlow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sz="1100">
                          <a:latin typeface="Barlow Light" charset="0"/>
                        </a:rPr>
                        <a:t>CRITERI </a:t>
                      </a:r>
                      <a:r>
                        <a:rPr lang="it-IT" sz="1100" err="1">
                          <a:latin typeface="Barlow Light" charset="0"/>
                        </a:rPr>
                        <a:t>DI</a:t>
                      </a:r>
                      <a:r>
                        <a:rPr lang="it-IT" sz="1100">
                          <a:latin typeface="Barlow Light" charset="0"/>
                        </a:rPr>
                        <a:t> VALUTAZIONE</a:t>
                      </a:r>
                      <a:r>
                        <a:rPr lang="it-IT" sz="1100" baseline="0">
                          <a:latin typeface="Barlow Light" charset="0"/>
                        </a:rPr>
                        <a:t> </a:t>
                      </a:r>
                      <a:endParaRPr lang="it-IT" sz="1100">
                        <a:latin typeface="Barlow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9790">
                <a:tc>
                  <a:txBody>
                    <a:bodyPr/>
                    <a:lstStyle/>
                    <a:p>
                      <a:pPr algn="l"/>
                      <a:r>
                        <a:rPr lang="it-IT" sz="1200" dirty="0">
                          <a:latin typeface="Barlow Light" charset="0"/>
                        </a:rPr>
                        <a:t>Test di verifica</a:t>
                      </a:r>
                      <a:r>
                        <a:rPr lang="it-IT" sz="1200" baseline="0" dirty="0">
                          <a:latin typeface="Barlow Light" charset="0"/>
                        </a:rPr>
                        <a:t> strutturato</a:t>
                      </a:r>
                      <a:endParaRPr lang="it-IT" sz="1200" dirty="0">
                        <a:latin typeface="Barlow Light" charset="0"/>
                      </a:endParaRPr>
                    </a:p>
                  </a:txBody>
                  <a:tcPr>
                    <a:lnT w="12700" cap="flat" cmpd="sng" algn="ctr">
                      <a:solidFill>
                        <a:schemeClr val="tx1"/>
                      </a:solidFill>
                      <a:prstDash val="solid"/>
                      <a:round/>
                      <a:headEnd type="none" w="med" len="med"/>
                      <a:tailEnd type="none" w="med" len="med"/>
                    </a:lnT>
                  </a:tcPr>
                </a:tc>
                <a:tc>
                  <a:txBody>
                    <a:bodyPr/>
                    <a:lstStyle/>
                    <a:p>
                      <a:pPr algn="l"/>
                      <a:r>
                        <a:rPr lang="it-IT" sz="1200" dirty="0">
                          <a:latin typeface="Barlow Light" charset="0"/>
                        </a:rPr>
                        <a:t>Conoscenze pregresse correlate</a:t>
                      </a:r>
                      <a:r>
                        <a:rPr lang="it-IT" sz="1200" baseline="0" dirty="0">
                          <a:latin typeface="Barlow Light" charset="0"/>
                        </a:rPr>
                        <a:t> all’argomento – </a:t>
                      </a:r>
                      <a:br>
                        <a:rPr lang="it-IT" sz="1200" baseline="0" dirty="0">
                          <a:latin typeface="Barlow Light" charset="0"/>
                        </a:rPr>
                      </a:br>
                      <a:r>
                        <a:rPr lang="it-IT" sz="1200" b="1" baseline="0" dirty="0">
                          <a:latin typeface="Barlow Light" charset="0"/>
                        </a:rPr>
                        <a:t>Valutazione diagnostica</a:t>
                      </a:r>
                      <a:endParaRPr lang="it-IT" sz="1200" b="1" dirty="0">
                        <a:latin typeface="Barlow Light"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886134">
                <a:tc>
                  <a:txBody>
                    <a:bodyPr/>
                    <a:lstStyle/>
                    <a:p>
                      <a:pPr algn="l">
                        <a:buFont typeface="Arial" pitchFamily="34" charset="0"/>
                        <a:buChar char="•"/>
                      </a:pPr>
                      <a:r>
                        <a:rPr lang="it-IT" sz="1200" dirty="0">
                          <a:latin typeface="Barlow Light" charset="0"/>
                        </a:rPr>
                        <a:t> Osservazione</a:t>
                      </a:r>
                      <a:r>
                        <a:rPr lang="it-IT" sz="1200" baseline="0" dirty="0">
                          <a:latin typeface="Barlow Light" charset="0"/>
                        </a:rPr>
                        <a:t> sistematica libera e strutturata, con indicatori per livelli (sporadicamente, generalmente, sempre)</a:t>
                      </a:r>
                    </a:p>
                    <a:p>
                      <a:pPr algn="l">
                        <a:buFont typeface="Arial" pitchFamily="34" charset="0"/>
                        <a:buChar char="•"/>
                      </a:pPr>
                      <a:r>
                        <a:rPr lang="it-IT" sz="1200" baseline="0" dirty="0">
                          <a:latin typeface="Barlow Light" charset="0"/>
                        </a:rPr>
                        <a:t> Controllo in itinere dell’attività svolta, anche in riferimento agli elaborati prodotti e caricati su piattaforma</a:t>
                      </a:r>
                    </a:p>
                    <a:p>
                      <a:pPr algn="l">
                        <a:buFont typeface="Arial" pitchFamily="34" charset="0"/>
                        <a:buChar char="•"/>
                      </a:pPr>
                      <a:r>
                        <a:rPr lang="it-IT" sz="1200" baseline="0" dirty="0">
                          <a:latin typeface="Barlow Light" charset="0"/>
                        </a:rPr>
                        <a:t> Discussione guidata</a:t>
                      </a:r>
                    </a:p>
                  </a:txBody>
                  <a:tcPr/>
                </a:tc>
                <a:tc>
                  <a:txBody>
                    <a:bodyPr/>
                    <a:lstStyle/>
                    <a:p>
                      <a:pPr algn="l">
                        <a:buFont typeface="Arial" pitchFamily="34" charset="0"/>
                        <a:buNone/>
                      </a:pPr>
                      <a:r>
                        <a:rPr lang="it-IT" sz="1200" dirty="0">
                          <a:latin typeface="Barlow Light" charset="0"/>
                        </a:rPr>
                        <a:t>Impegno,</a:t>
                      </a:r>
                      <a:r>
                        <a:rPr lang="it-IT" sz="1200" baseline="0" dirty="0">
                          <a:latin typeface="Barlow Light" charset="0"/>
                        </a:rPr>
                        <a:t> progressione dell’apprendimento, partecipazione, cooperazione, autonomia, flessibilità  - </a:t>
                      </a:r>
                      <a:r>
                        <a:rPr lang="it-IT" sz="1200" b="1" baseline="0" dirty="0">
                          <a:latin typeface="Barlow Light" charset="0"/>
                        </a:rPr>
                        <a:t>Valutazione formativa</a:t>
                      </a:r>
                    </a:p>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endParaRPr lang="it-IT" sz="1200" dirty="0">
                        <a:latin typeface="Barlow Light" charset="0"/>
                      </a:endParaRPr>
                    </a:p>
                  </a:txBody>
                  <a:tcPr/>
                </a:tc>
                <a:extLst>
                  <a:ext uri="{0D108BD9-81ED-4DB2-BD59-A6C34878D82A}">
                    <a16:rowId xmlns:a16="http://schemas.microsoft.com/office/drawing/2014/main" val="10002"/>
                  </a:ext>
                </a:extLst>
              </a:tr>
              <a:tr h="737092">
                <a:tc>
                  <a:txBody>
                    <a:bodyPr/>
                    <a:lstStyle/>
                    <a:p>
                      <a:pPr algn="l"/>
                      <a:r>
                        <a:rPr lang="it-IT" sz="1200" dirty="0">
                          <a:latin typeface="Barlow Light" charset="0"/>
                        </a:rPr>
                        <a:t>Test</a:t>
                      </a:r>
                      <a:r>
                        <a:rPr lang="it-IT" sz="1200" baseline="0" dirty="0">
                          <a:latin typeface="Barlow Light" charset="0"/>
                        </a:rPr>
                        <a:t> di verifica individuale  </a:t>
                      </a:r>
                      <a:r>
                        <a:rPr lang="it-IT" sz="1200" baseline="0" dirty="0" err="1">
                          <a:latin typeface="Barlow Light" charset="0"/>
                        </a:rPr>
                        <a:t>semistrutturato</a:t>
                      </a:r>
                      <a:endParaRPr lang="it-IT" sz="1200" baseline="0" dirty="0">
                        <a:latin typeface="Barlow Light"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200" dirty="0">
                          <a:latin typeface="Barlow Light" charset="0"/>
                        </a:rPr>
                        <a:t>Conoscenza dell'argomento, utilizzo di linguaggio/formalismo/software  specifico, </a:t>
                      </a:r>
                      <a:br>
                        <a:rPr lang="it-IT" sz="1200" dirty="0">
                          <a:latin typeface="Barlow Light" charset="0"/>
                        </a:rPr>
                      </a:br>
                      <a:r>
                        <a:rPr lang="it-IT" sz="1200" dirty="0">
                          <a:latin typeface="Barlow Light" charset="0"/>
                        </a:rPr>
                        <a:t>capacità</a:t>
                      </a:r>
                      <a:r>
                        <a:rPr lang="it-IT" sz="1200" baseline="0" dirty="0">
                          <a:latin typeface="Barlow Light" charset="0"/>
                        </a:rPr>
                        <a:t> di analisi e sintesi - </a:t>
                      </a:r>
                      <a:r>
                        <a:rPr lang="it-IT" sz="1200" b="1" dirty="0">
                          <a:latin typeface="Barlow Light" charset="0"/>
                        </a:rPr>
                        <a:t>Valutazione sommativa</a:t>
                      </a:r>
                    </a:p>
                  </a:txBody>
                  <a:tcPr/>
                </a:tc>
                <a:extLst>
                  <a:ext uri="{0D108BD9-81ED-4DB2-BD59-A6C34878D82A}">
                    <a16:rowId xmlns:a16="http://schemas.microsoft.com/office/drawing/2014/main" val="10003"/>
                  </a:ext>
                </a:extLst>
              </a:tr>
              <a:tr h="11193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dirty="0">
                          <a:latin typeface="Barlow Light" charset="0"/>
                        </a:rPr>
                        <a:t>Questionario di autovalutazione delle performance individuali</a:t>
                      </a:r>
                    </a:p>
                    <a:p>
                      <a:pPr algn="l"/>
                      <a:endParaRPr lang="it-IT" sz="1200" dirty="0">
                        <a:latin typeface="Barlow Light" charset="0"/>
                      </a:endParaRPr>
                    </a:p>
                    <a:p>
                      <a:pPr algn="l"/>
                      <a:endParaRPr lang="it-IT" sz="1200" dirty="0">
                        <a:latin typeface="Barlow Light" charset="0"/>
                      </a:endParaRPr>
                    </a:p>
                    <a:p>
                      <a:pPr algn="l"/>
                      <a:r>
                        <a:rPr lang="it-IT" sz="1200" dirty="0">
                          <a:latin typeface="Barlow Light" charset="0"/>
                        </a:rPr>
                        <a:t>Questionario di autovalutazione della prestazione </a:t>
                      </a:r>
                      <a:r>
                        <a:rPr lang="it-IT" sz="1200" baseline="0" dirty="0">
                          <a:latin typeface="Barlow Light" charset="0"/>
                        </a:rPr>
                        <a:t>nel gruppo</a:t>
                      </a:r>
                      <a:endParaRPr lang="it-IT" sz="1200" dirty="0">
                        <a:latin typeface="Barlow Light" charset="0"/>
                      </a:endParaRPr>
                    </a:p>
                    <a:p>
                      <a:pPr algn="l"/>
                      <a:endParaRPr lang="it-IT" sz="1200" dirty="0">
                        <a:latin typeface="Barlow Light" charset="0"/>
                      </a:endParaRPr>
                    </a:p>
                    <a:p>
                      <a:pPr algn="l"/>
                      <a:endParaRPr lang="it-IT" sz="1200" dirty="0">
                        <a:latin typeface="Barlow Light"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dirty="0">
                          <a:latin typeface="Barlow Light" charset="0"/>
                        </a:rPr>
                        <a:t>Questionario</a:t>
                      </a:r>
                      <a:r>
                        <a:rPr lang="it-IT" sz="1200" baseline="0" dirty="0">
                          <a:latin typeface="Barlow Light" charset="0"/>
                        </a:rPr>
                        <a:t> di  valutazione dei gruppi</a:t>
                      </a:r>
                      <a:endParaRPr lang="it-IT" sz="1200" dirty="0">
                        <a:latin typeface="Barlow Light"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200" dirty="0">
                          <a:latin typeface="Barlow Light" charset="0"/>
                        </a:rPr>
                        <a:t>Livelli di conoscenza/abilità/competenza raggiunti - </a:t>
                      </a:r>
                      <a:r>
                        <a:rPr lang="it-IT" sz="1200" b="1" dirty="0">
                          <a:latin typeface="Barlow Light" charset="0"/>
                        </a:rPr>
                        <a:t>Autovalutazione</a:t>
                      </a:r>
                    </a:p>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endParaRPr lang="it-IT" sz="1200" dirty="0">
                        <a:latin typeface="Barlow Light"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200" dirty="0">
                          <a:latin typeface="Barlow Light" charset="0"/>
                        </a:rPr>
                        <a:t>Impegno, collaborazione, interazione e comunicazione</a:t>
                      </a:r>
                      <a:r>
                        <a:rPr lang="it-IT" sz="1200" baseline="0" dirty="0">
                          <a:latin typeface="Barlow Light" charset="0"/>
                        </a:rPr>
                        <a:t> - </a:t>
                      </a:r>
                      <a:r>
                        <a:rPr lang="it-IT" sz="1200" b="1" dirty="0">
                          <a:latin typeface="Barlow Light" charset="0"/>
                        </a:rPr>
                        <a:t>Autovalutazione</a:t>
                      </a:r>
                    </a:p>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endParaRPr lang="it-IT" sz="1200" dirty="0">
                        <a:latin typeface="Barlow Light"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pitchFamily="34" charset="0"/>
                        <a:buNone/>
                        <a:tabLst/>
                        <a:defRPr/>
                      </a:pPr>
                      <a:r>
                        <a:rPr lang="it-IT" sz="1200" dirty="0">
                          <a:solidFill>
                            <a:schemeClr val="tx1"/>
                          </a:solidFill>
                          <a:latin typeface="Barlow Light" charset="0"/>
                        </a:rPr>
                        <a:t>Validità dei</a:t>
                      </a:r>
                      <a:r>
                        <a:rPr lang="it-IT" sz="1200" baseline="0" dirty="0">
                          <a:solidFill>
                            <a:schemeClr val="tx1"/>
                          </a:solidFill>
                          <a:latin typeface="Barlow Light" charset="0"/>
                        </a:rPr>
                        <a:t> contenuti, p</a:t>
                      </a:r>
                      <a:r>
                        <a:rPr lang="it-IT" sz="1200" dirty="0">
                          <a:solidFill>
                            <a:schemeClr val="tx1"/>
                          </a:solidFill>
                          <a:latin typeface="Barlow Light" charset="0"/>
                        </a:rPr>
                        <a:t>resentazione, esposizione - </a:t>
                      </a:r>
                      <a:r>
                        <a:rPr lang="it-IT" sz="1200" baseline="0" dirty="0">
                          <a:solidFill>
                            <a:schemeClr val="tx1"/>
                          </a:solidFill>
                          <a:latin typeface="Barlow Light" charset="0"/>
                        </a:rPr>
                        <a:t> </a:t>
                      </a:r>
                      <a:r>
                        <a:rPr lang="it-IT" sz="1200" b="1" dirty="0">
                          <a:solidFill>
                            <a:schemeClr val="tx1"/>
                          </a:solidFill>
                          <a:latin typeface="Barlow Light" charset="0"/>
                        </a:rPr>
                        <a:t>Autovalutazione</a:t>
                      </a:r>
                      <a:endParaRPr lang="it-IT" sz="1200" dirty="0">
                        <a:solidFill>
                          <a:schemeClr val="tx1"/>
                        </a:solidFill>
                        <a:latin typeface="Barlow Light" charset="0"/>
                      </a:endParaRPr>
                    </a:p>
                  </a:txBody>
                  <a:tcPr/>
                </a:tc>
                <a:extLst>
                  <a:ext uri="{0D108BD9-81ED-4DB2-BD59-A6C34878D82A}">
                    <a16:rowId xmlns:a16="http://schemas.microsoft.com/office/drawing/2014/main" val="10004"/>
                  </a:ext>
                </a:extLst>
              </a:tr>
            </a:tbl>
          </a:graphicData>
        </a:graphic>
      </p:graphicFrame>
      <p:sp>
        <p:nvSpPr>
          <p:cNvPr id="11" name="Rettangolo 10">
            <a:extLst>
              <a:ext uri="{FF2B5EF4-FFF2-40B4-BE49-F238E27FC236}">
                <a16:creationId xmlns:a16="http://schemas.microsoft.com/office/drawing/2014/main" id="{89E47EA2-6E55-E197-D553-3110FC3F49FA}"/>
              </a:ext>
            </a:extLst>
          </p:cNvPr>
          <p:cNvSpPr/>
          <p:nvPr/>
        </p:nvSpPr>
        <p:spPr>
          <a:xfrm>
            <a:off x="1115617" y="247174"/>
            <a:ext cx="748883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Verifiche e valutazioni </a:t>
            </a:r>
            <a:r>
              <a:rPr lang="it-IT" sz="1800" i="1" dirty="0">
                <a:solidFill>
                  <a:srgbClr val="00B050"/>
                </a:solidFill>
                <a:latin typeface="Barlow Semi Condensed Medium" panose="020B0604020202020204" pitchFamily="2" charset="0"/>
                <a:sym typeface="Bebas Neue"/>
              </a:rPr>
              <a:t>Tipologie di verifiche</a:t>
            </a:r>
            <a:endParaRPr lang="it-IT" sz="3600" i="1" dirty="0">
              <a:solidFill>
                <a:srgbClr val="00B050"/>
              </a:solidFill>
              <a:latin typeface="Barlow Semi Condensed Medium" panose="020B0604020202020204" pitchFamily="2" charset="0"/>
            </a:endParaRPr>
          </a:p>
        </p:txBody>
      </p:sp>
      <p:pic>
        <p:nvPicPr>
          <p:cNvPr id="14" name="Picture 2">
            <a:extLst>
              <a:ext uri="{FF2B5EF4-FFF2-40B4-BE49-F238E27FC236}">
                <a16:creationId xmlns:a16="http://schemas.microsoft.com/office/drawing/2014/main" id="{DE3B5FD1-F68F-C179-8F86-F04A9AC9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774" y="2157058"/>
            <a:ext cx="952726" cy="253729"/>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B913BA4B-C486-6CB8-C7D7-23589F499F71}"/>
              </a:ext>
            </a:extLst>
          </p:cNvPr>
          <p:cNvPicPr>
            <a:picLocks noChangeAspect="1"/>
          </p:cNvPicPr>
          <p:nvPr/>
        </p:nvPicPr>
        <p:blipFill rotWithShape="1">
          <a:blip r:embed="rId3"/>
          <a:srcRect l="5675" t="11166" r="84475" b="80800"/>
          <a:stretch/>
        </p:blipFill>
        <p:spPr>
          <a:xfrm>
            <a:off x="6625790" y="2142174"/>
            <a:ext cx="864096" cy="413238"/>
          </a:xfrm>
          <a:prstGeom prst="rect">
            <a:avLst/>
          </a:prstGeom>
        </p:spPr>
      </p:pic>
      <p:pic>
        <p:nvPicPr>
          <p:cNvPr id="2" name="Immagine 1">
            <a:extLst>
              <a:ext uri="{FF2B5EF4-FFF2-40B4-BE49-F238E27FC236}">
                <a16:creationId xmlns:a16="http://schemas.microsoft.com/office/drawing/2014/main" id="{3E142788-6745-CA72-0CE8-150E06AB28D6}"/>
              </a:ext>
            </a:extLst>
          </p:cNvPr>
          <p:cNvPicPr>
            <a:picLocks noChangeAspect="1"/>
          </p:cNvPicPr>
          <p:nvPr/>
        </p:nvPicPr>
        <p:blipFill>
          <a:blip r:embed="rId4"/>
          <a:stretch>
            <a:fillRect/>
          </a:stretch>
        </p:blipFill>
        <p:spPr>
          <a:xfrm>
            <a:off x="7784528" y="2646269"/>
            <a:ext cx="1025860" cy="514721"/>
          </a:xfrm>
          <a:prstGeom prst="rect">
            <a:avLst/>
          </a:prstGeom>
        </p:spPr>
      </p:pic>
      <p:pic>
        <p:nvPicPr>
          <p:cNvPr id="5" name="Picture 10" descr="Why Use Google Forms? | Corkboard Concepts">
            <a:extLst>
              <a:ext uri="{FF2B5EF4-FFF2-40B4-BE49-F238E27FC236}">
                <a16:creationId xmlns:a16="http://schemas.microsoft.com/office/drawing/2014/main" id="{2C91D7B6-C90D-6201-E311-2D3260765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790" y="3425175"/>
            <a:ext cx="664272" cy="626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969D5986-7C06-DE34-0E7E-FC40A4C7C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0568" y="1358592"/>
            <a:ext cx="864096" cy="294332"/>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
            <a:extLst>
              <a:ext uri="{FF2B5EF4-FFF2-40B4-BE49-F238E27FC236}">
                <a16:creationId xmlns:a16="http://schemas.microsoft.com/office/drawing/2014/main" id="{2737757B-27B0-8D38-F2EE-5043713FA5FD}"/>
              </a:ext>
            </a:extLst>
          </p:cNvPr>
          <p:cNvSpPr/>
          <p:nvPr/>
        </p:nvSpPr>
        <p:spPr>
          <a:xfrm>
            <a:off x="179512" y="234251"/>
            <a:ext cx="432048" cy="41323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87B12-789C-4872-8350-1DD4202CBE85}"/>
            </a:ext>
          </a:extLst>
        </p:cNvPr>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7D79E16-D87E-30AD-E30E-0250CEB7AEEA}"/>
              </a:ext>
            </a:extLst>
          </p:cNvPr>
          <p:cNvSpPr txBox="1">
            <a:spLocks/>
          </p:cNvSpPr>
          <p:nvPr/>
        </p:nvSpPr>
        <p:spPr>
          <a:xfrm>
            <a:off x="503547" y="987574"/>
            <a:ext cx="3492389" cy="387135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latin typeface="+mn-lt"/>
              </a:rPr>
              <a:t>Sezione 1: Conoscenze (2 punti)</a:t>
            </a:r>
          </a:p>
          <a:p>
            <a:pPr lvl="1"/>
            <a:endParaRPr lang="it-IT" sz="1200" b="1" dirty="0">
              <a:latin typeface="+mn-lt"/>
            </a:endParaRPr>
          </a:p>
          <a:p>
            <a:pPr lvl="1"/>
            <a:r>
              <a:rPr lang="it-IT" sz="1200" b="1" dirty="0">
                <a:latin typeface="+mn-lt"/>
              </a:rPr>
              <a:t>[1 punto] </a:t>
            </a:r>
            <a:r>
              <a:rPr lang="it-IT" sz="1200" dirty="0">
                <a:latin typeface="+mn-lt"/>
              </a:rPr>
              <a:t>Descrivi l'architettura di un sistema di elaborazione e spiega il ruolo di almeno due componenti principali.</a:t>
            </a:r>
          </a:p>
          <a:p>
            <a:pPr lvl="1"/>
            <a:endParaRPr lang="it-IT" sz="1200" b="1" dirty="0">
              <a:latin typeface="+mn-lt"/>
            </a:endParaRPr>
          </a:p>
          <a:p>
            <a:pPr lvl="1"/>
            <a:r>
              <a:rPr lang="it-IT" sz="1200" b="1" dirty="0">
                <a:latin typeface="+mn-lt"/>
              </a:rPr>
              <a:t>[0,25 punti] </a:t>
            </a:r>
            <a:r>
              <a:rPr lang="it-IT" sz="1200" dirty="0">
                <a:latin typeface="+mn-lt"/>
              </a:rPr>
              <a:t>Quale delle seguenti componenti è responsabile dell’elaborazione delle istruzioni all’interno di un PC?</a:t>
            </a:r>
          </a:p>
          <a:p>
            <a:pPr marL="361950" indent="-228600">
              <a:buFont typeface="+mj-lt"/>
              <a:buAutoNum type="alphaUcPeriod"/>
            </a:pPr>
            <a:r>
              <a:rPr lang="it-IT" sz="1200" dirty="0">
                <a:latin typeface="+mn-lt"/>
              </a:rPr>
              <a:t>RAM</a:t>
            </a:r>
          </a:p>
          <a:p>
            <a:pPr marL="361950" indent="-228600">
              <a:buFont typeface="+mj-lt"/>
              <a:buAutoNum type="alphaUcPeriod"/>
            </a:pPr>
            <a:r>
              <a:rPr lang="it-IT" sz="1200" dirty="0">
                <a:latin typeface="+mn-lt"/>
              </a:rPr>
              <a:t>Hard Disk</a:t>
            </a:r>
          </a:p>
          <a:p>
            <a:pPr marL="361950" indent="-228600">
              <a:buFont typeface="+mj-lt"/>
              <a:buAutoNum type="alphaUcPeriod"/>
            </a:pPr>
            <a:r>
              <a:rPr lang="it-IT" sz="1200" dirty="0">
                <a:latin typeface="+mn-lt"/>
              </a:rPr>
              <a:t>CPU</a:t>
            </a:r>
          </a:p>
          <a:p>
            <a:pPr marL="361950" indent="-228600">
              <a:buFont typeface="+mj-lt"/>
              <a:buAutoNum type="alphaUcPeriod"/>
            </a:pPr>
            <a:r>
              <a:rPr lang="it-IT" sz="1200" dirty="0">
                <a:latin typeface="+mn-lt"/>
              </a:rPr>
              <a:t>Scheda Video</a:t>
            </a:r>
          </a:p>
          <a:p>
            <a:endParaRPr lang="it-IT" sz="1200" b="1" dirty="0">
              <a:latin typeface="+mn-lt"/>
            </a:endParaRPr>
          </a:p>
          <a:p>
            <a:r>
              <a:rPr lang="it-IT" sz="1200" b="1" dirty="0">
                <a:latin typeface="+mn-lt"/>
              </a:rPr>
              <a:t>[0,25 punti] </a:t>
            </a:r>
            <a:r>
              <a:rPr lang="it-IT" sz="1200" dirty="0">
                <a:latin typeface="+mn-lt"/>
              </a:rPr>
              <a:t>Quale componente hardware è responsabile dell'archiviazione permanente dei dati all'interno di un PC?</a:t>
            </a:r>
          </a:p>
          <a:p>
            <a:pPr marL="361950" indent="-228600">
              <a:buFont typeface="+mj-lt"/>
              <a:buAutoNum type="alphaUcPeriod"/>
            </a:pPr>
            <a:r>
              <a:rPr lang="it-IT" sz="1200" dirty="0">
                <a:latin typeface="+mn-lt"/>
              </a:rPr>
              <a:t>RAM</a:t>
            </a:r>
          </a:p>
          <a:p>
            <a:pPr marL="361950" indent="-228600">
              <a:buFont typeface="+mj-lt"/>
              <a:buAutoNum type="alphaUcPeriod"/>
            </a:pPr>
            <a:r>
              <a:rPr lang="it-IT" sz="1200" dirty="0">
                <a:latin typeface="+mn-lt"/>
              </a:rPr>
              <a:t>Scheda Madre</a:t>
            </a:r>
          </a:p>
          <a:p>
            <a:pPr marL="361950" indent="-228600">
              <a:buFont typeface="+mj-lt"/>
              <a:buAutoNum type="alphaUcPeriod"/>
            </a:pPr>
            <a:r>
              <a:rPr lang="it-IT" sz="1200" dirty="0">
                <a:latin typeface="+mn-lt"/>
              </a:rPr>
              <a:t>Hard Disk (HDD) o SSD</a:t>
            </a:r>
          </a:p>
          <a:p>
            <a:pPr marL="361950" indent="-228600">
              <a:buFont typeface="+mj-lt"/>
              <a:buAutoNum type="alphaUcPeriod"/>
            </a:pPr>
            <a:r>
              <a:rPr lang="it-IT" sz="1200" dirty="0">
                <a:latin typeface="+mn-lt"/>
              </a:rPr>
              <a:t>CPU</a:t>
            </a:r>
          </a:p>
          <a:p>
            <a:pPr marL="361950" indent="-228600">
              <a:buFont typeface="+mj-lt"/>
              <a:buAutoNum type="arabicPeriod"/>
            </a:pPr>
            <a:endParaRPr lang="it-IT" sz="1200" dirty="0">
              <a:latin typeface="+mn-lt"/>
            </a:endParaRPr>
          </a:p>
        </p:txBody>
      </p:sp>
      <p:pic>
        <p:nvPicPr>
          <p:cNvPr id="6" name="Picture 4" descr="Sistema di valutazione | IESS Liceo Europeo">
            <a:extLst>
              <a:ext uri="{FF2B5EF4-FFF2-40B4-BE49-F238E27FC236}">
                <a16:creationId xmlns:a16="http://schemas.microsoft.com/office/drawing/2014/main" id="{37612E71-F51C-7DF4-59E3-DA73E45DB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4010794"/>
            <a:ext cx="1884040" cy="1254282"/>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759BC2AF-35ED-3D90-5035-FD5E937B3C5E}"/>
              </a:ext>
            </a:extLst>
          </p:cNvPr>
          <p:cNvPicPr>
            <a:picLocks noChangeAspect="1"/>
          </p:cNvPicPr>
          <p:nvPr/>
        </p:nvPicPr>
        <p:blipFill>
          <a:blip r:embed="rId3"/>
          <a:stretch>
            <a:fillRect/>
          </a:stretch>
        </p:blipFill>
        <p:spPr>
          <a:xfrm>
            <a:off x="6282444" y="4380574"/>
            <a:ext cx="1025860" cy="514721"/>
          </a:xfrm>
          <a:prstGeom prst="rect">
            <a:avLst/>
          </a:prstGeom>
        </p:spPr>
      </p:pic>
      <p:sp>
        <p:nvSpPr>
          <p:cNvPr id="9" name="Segnaposto contenuto 2">
            <a:extLst>
              <a:ext uri="{FF2B5EF4-FFF2-40B4-BE49-F238E27FC236}">
                <a16:creationId xmlns:a16="http://schemas.microsoft.com/office/drawing/2014/main" id="{B004E88A-22C9-3F88-36F5-AA07EB15C5B2}"/>
              </a:ext>
            </a:extLst>
          </p:cNvPr>
          <p:cNvSpPr txBox="1">
            <a:spLocks/>
          </p:cNvSpPr>
          <p:nvPr/>
        </p:nvSpPr>
        <p:spPr>
          <a:xfrm>
            <a:off x="4716016" y="1347614"/>
            <a:ext cx="3816424" cy="323861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latin typeface="+mn-lt"/>
              </a:rPr>
              <a:t>[0,25 punti] </a:t>
            </a:r>
            <a:r>
              <a:rPr lang="it-IT" sz="1200" dirty="0">
                <a:latin typeface="+mn-lt"/>
              </a:rPr>
              <a:t>Qual è la funzione della RAM (Random Access Memory) in un sistema di elaborazione?</a:t>
            </a:r>
          </a:p>
          <a:p>
            <a:pPr marL="361950" indent="-228600">
              <a:buFont typeface="+mj-lt"/>
              <a:buAutoNum type="alphaUcPeriod"/>
            </a:pPr>
            <a:r>
              <a:rPr lang="it-IT" sz="1200" dirty="0">
                <a:latin typeface="+mn-lt"/>
              </a:rPr>
              <a:t>Archiviazione permanente dei dati</a:t>
            </a:r>
          </a:p>
          <a:p>
            <a:pPr marL="361950" indent="-228600">
              <a:buFont typeface="+mj-lt"/>
              <a:buAutoNum type="alphaUcPeriod"/>
            </a:pPr>
            <a:r>
              <a:rPr lang="it-IT" sz="1200" dirty="0">
                <a:latin typeface="+mn-lt"/>
              </a:rPr>
              <a:t>Memorizzazione temporanea dei dati e programmi in esecuzione</a:t>
            </a:r>
          </a:p>
          <a:p>
            <a:pPr marL="361950" indent="-228600">
              <a:buFont typeface="+mj-lt"/>
              <a:buAutoNum type="alphaUcPeriod"/>
            </a:pPr>
            <a:r>
              <a:rPr lang="it-IT" sz="1200" dirty="0">
                <a:latin typeface="+mn-lt"/>
              </a:rPr>
              <a:t>Controllo del flusso di dati tra i vari componenti hardware</a:t>
            </a:r>
          </a:p>
          <a:p>
            <a:pPr marL="361950" indent="-228600">
              <a:buFont typeface="+mj-lt"/>
              <a:buAutoNum type="alphaUcPeriod"/>
            </a:pPr>
            <a:r>
              <a:rPr lang="it-IT" sz="1200" dirty="0">
                <a:latin typeface="+mn-lt"/>
              </a:rPr>
              <a:t>Elaborazione delle istruzioni logiche e aritmetiche</a:t>
            </a:r>
          </a:p>
          <a:p>
            <a:endParaRPr lang="it-IT" sz="1200" dirty="0">
              <a:latin typeface="+mn-lt"/>
            </a:endParaRPr>
          </a:p>
          <a:p>
            <a:r>
              <a:rPr lang="it-IT" sz="1200" b="1" dirty="0">
                <a:latin typeface="+mn-lt"/>
              </a:rPr>
              <a:t>[0,25 punti] </a:t>
            </a:r>
            <a:r>
              <a:rPr lang="it-IT" sz="1200" dirty="0">
                <a:latin typeface="+mn-lt"/>
              </a:rPr>
              <a:t>Quale tra i seguenti componenti  determina principalmente la velocità di elaborazione di un PC?</a:t>
            </a:r>
          </a:p>
          <a:p>
            <a:pPr marL="361950" indent="-228600">
              <a:buFont typeface="+mj-lt"/>
              <a:buAutoNum type="alphaUcPeriod"/>
            </a:pPr>
            <a:r>
              <a:rPr lang="it-IT" sz="1200" dirty="0">
                <a:latin typeface="+mn-lt"/>
              </a:rPr>
              <a:t>Hard Disk</a:t>
            </a:r>
          </a:p>
          <a:p>
            <a:pPr marL="361950" indent="-228600">
              <a:buFont typeface="+mj-lt"/>
              <a:buAutoNum type="alphaUcPeriod"/>
            </a:pPr>
            <a:r>
              <a:rPr lang="it-IT" sz="1200" dirty="0">
                <a:latin typeface="+mn-lt"/>
              </a:rPr>
              <a:t>Scheda Madre</a:t>
            </a:r>
          </a:p>
          <a:p>
            <a:pPr marL="361950" indent="-228600">
              <a:buFont typeface="+mj-lt"/>
              <a:buAutoNum type="alphaUcPeriod"/>
            </a:pPr>
            <a:r>
              <a:rPr lang="it-IT" sz="1200" dirty="0">
                <a:latin typeface="+mn-lt"/>
              </a:rPr>
              <a:t>CPU</a:t>
            </a:r>
          </a:p>
          <a:p>
            <a:pPr marL="361950" indent="-228600">
              <a:buFont typeface="+mj-lt"/>
              <a:buAutoNum type="alphaUcPeriod"/>
            </a:pPr>
            <a:r>
              <a:rPr lang="it-IT" sz="1200" dirty="0">
                <a:latin typeface="+mn-lt"/>
              </a:rPr>
              <a:t>Alimentatore</a:t>
            </a:r>
          </a:p>
          <a:p>
            <a:endParaRPr lang="it-IT" sz="1200" dirty="0">
              <a:latin typeface="+mn-lt"/>
            </a:endParaRPr>
          </a:p>
        </p:txBody>
      </p:sp>
      <p:sp>
        <p:nvSpPr>
          <p:cNvPr id="18" name="CasellaDiTesto 17">
            <a:extLst>
              <a:ext uri="{FF2B5EF4-FFF2-40B4-BE49-F238E27FC236}">
                <a16:creationId xmlns:a16="http://schemas.microsoft.com/office/drawing/2014/main" id="{B4FFC48C-8123-A4D3-4EA4-2AA0E8F847D5}"/>
              </a:ext>
            </a:extLst>
          </p:cNvPr>
          <p:cNvSpPr txBox="1"/>
          <p:nvPr/>
        </p:nvSpPr>
        <p:spPr>
          <a:xfrm>
            <a:off x="7236296" y="248205"/>
            <a:ext cx="1489918"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6: Verifica sommativa finale</a:t>
            </a:r>
          </a:p>
        </p:txBody>
      </p:sp>
      <p:sp>
        <p:nvSpPr>
          <p:cNvPr id="2" name="Titolo 1">
            <a:extLst>
              <a:ext uri="{FF2B5EF4-FFF2-40B4-BE49-F238E27FC236}">
                <a16:creationId xmlns:a16="http://schemas.microsoft.com/office/drawing/2014/main" id="{D22CA7C5-5579-8B62-7383-818B27A7AD0A}"/>
              </a:ext>
            </a:extLst>
          </p:cNvPr>
          <p:cNvSpPr>
            <a:spLocks noGrp="1"/>
          </p:cNvSpPr>
          <p:nvPr>
            <p:ph type="title"/>
          </p:nvPr>
        </p:nvSpPr>
        <p:spPr/>
        <p:txBody>
          <a:bodyPr/>
          <a:lstStyle/>
          <a:p>
            <a:r>
              <a:rPr lang="it-IT" dirty="0"/>
              <a:t>Verifica di fine modulo</a:t>
            </a:r>
          </a:p>
        </p:txBody>
      </p:sp>
      <p:sp>
        <p:nvSpPr>
          <p:cNvPr id="3" name="Oval 1">
            <a:extLst>
              <a:ext uri="{FF2B5EF4-FFF2-40B4-BE49-F238E27FC236}">
                <a16:creationId xmlns:a16="http://schemas.microsoft.com/office/drawing/2014/main" id="{DDC4FC9A-03D0-283F-BF79-96673EF75A0A}"/>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5</a:t>
            </a:r>
          </a:p>
        </p:txBody>
      </p:sp>
    </p:spTree>
    <p:extLst>
      <p:ext uri="{BB962C8B-B14F-4D97-AF65-F5344CB8AC3E}">
        <p14:creationId xmlns:p14="http://schemas.microsoft.com/office/powerpoint/2010/main" val="62637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BB82-F2A9-0B4E-30FF-0ADC73B9F0A6}"/>
            </a:ext>
          </a:extLst>
        </p:cNvPr>
        <p:cNvGrpSpPr/>
        <p:nvPr/>
      </p:nvGrpSpPr>
      <p:grpSpPr>
        <a:xfrm>
          <a:off x="0" y="0"/>
          <a:ext cx="0" cy="0"/>
          <a:chOff x="0" y="0"/>
          <a:chExt cx="0" cy="0"/>
        </a:xfrm>
      </p:grpSpPr>
      <p:pic>
        <p:nvPicPr>
          <p:cNvPr id="6" name="Picture 4" descr="Sistema di valutazione | IESS Liceo Europeo">
            <a:extLst>
              <a:ext uri="{FF2B5EF4-FFF2-40B4-BE49-F238E27FC236}">
                <a16:creationId xmlns:a16="http://schemas.microsoft.com/office/drawing/2014/main" id="{65484E58-C944-0CAE-F0D7-F4733317AD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4010794"/>
            <a:ext cx="1884040" cy="1254282"/>
          </a:xfrm>
          <a:prstGeom prst="rect">
            <a:avLst/>
          </a:prstGeom>
          <a:noFill/>
          <a:extLst>
            <a:ext uri="{909E8E84-426E-40DD-AFC4-6F175D3DCCD1}">
              <a14:hiddenFill xmlns:a14="http://schemas.microsoft.com/office/drawing/2010/main">
                <a:solidFill>
                  <a:srgbClr val="FFFFFF"/>
                </a:solidFill>
              </a14:hiddenFill>
            </a:ext>
          </a:extLst>
        </p:spPr>
      </p:pic>
      <p:sp>
        <p:nvSpPr>
          <p:cNvPr id="9" name="Segnaposto contenuto 2">
            <a:extLst>
              <a:ext uri="{FF2B5EF4-FFF2-40B4-BE49-F238E27FC236}">
                <a16:creationId xmlns:a16="http://schemas.microsoft.com/office/drawing/2014/main" id="{B2BD4132-29EC-3C89-9369-C74730445F62}"/>
              </a:ext>
            </a:extLst>
          </p:cNvPr>
          <p:cNvSpPr txBox="1">
            <a:spLocks/>
          </p:cNvSpPr>
          <p:nvPr/>
        </p:nvSpPr>
        <p:spPr>
          <a:xfrm>
            <a:off x="448925" y="1164468"/>
            <a:ext cx="8352928" cy="376473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b="1" dirty="0">
                <a:latin typeface="+mn-lt"/>
              </a:rPr>
              <a:t>Sezione 2: Abilità (2 punti)</a:t>
            </a:r>
          </a:p>
          <a:p>
            <a:endParaRPr lang="it-IT" sz="1200" b="1" dirty="0">
              <a:latin typeface="+mn-lt"/>
            </a:endParaRPr>
          </a:p>
          <a:p>
            <a:r>
              <a:rPr lang="it-IT" sz="1200" b="1" dirty="0">
                <a:latin typeface="+mn-lt"/>
              </a:rPr>
              <a:t>[1 punto] </a:t>
            </a:r>
            <a:r>
              <a:rPr lang="it-IT" sz="1200" dirty="0">
                <a:latin typeface="+mn-lt"/>
              </a:rPr>
              <a:t>Vengono fornite le specifiche di due schede video. Valuta quale delle due è più adatta per un computer da gaming, motivando la tua risposta sulla base delle caratteristiche prestazionali.</a:t>
            </a:r>
          </a:p>
          <a:p>
            <a:endParaRPr lang="it-IT" sz="1200" dirty="0">
              <a:latin typeface="+mn-lt"/>
            </a:endParaRPr>
          </a:p>
          <a:p>
            <a:endParaRPr lang="it-IT" sz="1200" dirty="0">
              <a:latin typeface="+mn-lt"/>
            </a:endParaRPr>
          </a:p>
          <a:p>
            <a:endParaRPr lang="it-IT" sz="1200" dirty="0">
              <a:latin typeface="+mn-lt"/>
            </a:endParaRPr>
          </a:p>
          <a:p>
            <a:endParaRPr lang="it-IT" sz="1200" dirty="0">
              <a:latin typeface="+mn-lt"/>
            </a:endParaRPr>
          </a:p>
          <a:p>
            <a:endParaRPr lang="it-IT" sz="1200" dirty="0">
              <a:latin typeface="+mn-lt"/>
            </a:endParaRPr>
          </a:p>
          <a:p>
            <a:endParaRPr lang="it-IT" sz="1200" dirty="0">
              <a:latin typeface="+mn-lt"/>
            </a:endParaRPr>
          </a:p>
          <a:p>
            <a:endParaRPr lang="it-IT" sz="1200" dirty="0">
              <a:latin typeface="+mn-lt"/>
            </a:endParaRPr>
          </a:p>
          <a:p>
            <a:r>
              <a:rPr lang="it-IT" sz="1200" b="1" dirty="0">
                <a:latin typeface="+mn-lt"/>
              </a:rPr>
              <a:t>[1 punto]</a:t>
            </a:r>
            <a:r>
              <a:rPr lang="it-IT" sz="1200" dirty="0">
                <a:latin typeface="+mn-lt"/>
              </a:rPr>
              <a:t> Nella configurazione di un PC per l'uso di software di rendering 3D, quali componenti sono cruciali e perché?</a:t>
            </a:r>
          </a:p>
          <a:p>
            <a:endParaRPr lang="it-IT" sz="1200" dirty="0">
              <a:latin typeface="+mn-lt"/>
            </a:endParaRPr>
          </a:p>
          <a:p>
            <a:r>
              <a:rPr lang="it-IT" sz="1200" b="1" dirty="0">
                <a:latin typeface="+mn-lt"/>
              </a:rPr>
              <a:t>Sezione 3: Competenze (2 punti)</a:t>
            </a:r>
          </a:p>
          <a:p>
            <a:r>
              <a:rPr lang="it-IT" sz="1200" dirty="0">
                <a:latin typeface="+mn-lt"/>
              </a:rPr>
              <a:t>Immagina di dover assemblare un PC per un cliente che lavora nel settore medico e ti richiede un sistema per la gestione di una cartella clinica elettronica e l'elaborazione di dati medici. Progetta la configurazione hardware più adatta scegliendo i componenti corretti (CPU, GPU, RAM, archiviazione, ecc.) e giustifica le tue scelte.</a:t>
            </a:r>
          </a:p>
          <a:p>
            <a:endParaRPr lang="it-IT" sz="1200" dirty="0">
              <a:latin typeface="+mn-lt"/>
            </a:endParaRPr>
          </a:p>
          <a:p>
            <a:r>
              <a:rPr lang="it-IT" sz="1200" b="1" dirty="0">
                <a:latin typeface="+mn-lt"/>
              </a:rPr>
              <a:t>Voto finale:</a:t>
            </a:r>
            <a:r>
              <a:rPr lang="it-IT" sz="1200" dirty="0">
                <a:latin typeface="+mn-lt"/>
              </a:rPr>
              <a:t> Somma dei punteggi ottenuti in ciascuna quesito + 2</a:t>
            </a:r>
          </a:p>
        </p:txBody>
      </p:sp>
      <p:sp>
        <p:nvSpPr>
          <p:cNvPr id="3" name="CasellaDiTesto 2">
            <a:extLst>
              <a:ext uri="{FF2B5EF4-FFF2-40B4-BE49-F238E27FC236}">
                <a16:creationId xmlns:a16="http://schemas.microsoft.com/office/drawing/2014/main" id="{A7CB3252-0BEA-80CB-523D-F5E16E108D5C}"/>
              </a:ext>
            </a:extLst>
          </p:cNvPr>
          <p:cNvSpPr txBox="1"/>
          <p:nvPr/>
        </p:nvSpPr>
        <p:spPr>
          <a:xfrm>
            <a:off x="683568" y="1947485"/>
            <a:ext cx="3384376" cy="1200329"/>
          </a:xfrm>
          <a:prstGeom prst="rect">
            <a:avLst/>
          </a:prstGeom>
          <a:noFill/>
        </p:spPr>
        <p:txBody>
          <a:bodyPr wrap="square">
            <a:spAutoFit/>
          </a:bodyPr>
          <a:lstStyle/>
          <a:p>
            <a:r>
              <a:rPr lang="it-IT" sz="1200" b="1" dirty="0"/>
              <a:t>Scheda Video A:</a:t>
            </a:r>
          </a:p>
          <a:p>
            <a:pPr>
              <a:buFont typeface="Arial" panose="020B0604020202020204" pitchFamily="34" charset="0"/>
              <a:buChar char="•"/>
            </a:pPr>
            <a:r>
              <a:rPr lang="it-IT" sz="1200" dirty="0"/>
              <a:t>Memoria: 4 GB GDDR5</a:t>
            </a:r>
          </a:p>
          <a:p>
            <a:pPr>
              <a:buFont typeface="Arial" panose="020B0604020202020204" pitchFamily="34" charset="0"/>
              <a:buChar char="•"/>
            </a:pPr>
            <a:r>
              <a:rPr lang="it-IT" sz="1200" dirty="0"/>
              <a:t>Velocità di clock: 1500 MHz</a:t>
            </a:r>
          </a:p>
          <a:p>
            <a:pPr>
              <a:buFont typeface="Arial" panose="020B0604020202020204" pitchFamily="34" charset="0"/>
              <a:buChar char="•"/>
            </a:pPr>
            <a:r>
              <a:rPr lang="it-IT" sz="1200" dirty="0"/>
              <a:t>Risoluzione massima: 1920 x 1080 (Full HD)</a:t>
            </a:r>
          </a:p>
          <a:p>
            <a:pPr>
              <a:buFont typeface="Arial" panose="020B0604020202020204" pitchFamily="34" charset="0"/>
              <a:buChar char="•"/>
            </a:pPr>
            <a:r>
              <a:rPr lang="it-IT" sz="1200" dirty="0"/>
              <a:t>Porte: 1 x HDMI, 1 x </a:t>
            </a:r>
            <a:r>
              <a:rPr lang="it-IT" sz="1200" dirty="0" err="1"/>
              <a:t>DisplayPort</a:t>
            </a:r>
            <a:r>
              <a:rPr lang="it-IT" sz="1200" dirty="0"/>
              <a:t>, 1 x DVI</a:t>
            </a:r>
          </a:p>
          <a:p>
            <a:pPr>
              <a:buFont typeface="Arial" panose="020B0604020202020204" pitchFamily="34" charset="0"/>
              <a:buChar char="•"/>
            </a:pPr>
            <a:r>
              <a:rPr lang="it-IT" sz="1200" dirty="0"/>
              <a:t>Consumo energetico: 120 W</a:t>
            </a:r>
          </a:p>
        </p:txBody>
      </p:sp>
      <p:sp>
        <p:nvSpPr>
          <p:cNvPr id="8" name="CasellaDiTesto 7">
            <a:extLst>
              <a:ext uri="{FF2B5EF4-FFF2-40B4-BE49-F238E27FC236}">
                <a16:creationId xmlns:a16="http://schemas.microsoft.com/office/drawing/2014/main" id="{C2AB073F-8E4B-B47F-54DE-A75F7CD13E42}"/>
              </a:ext>
            </a:extLst>
          </p:cNvPr>
          <p:cNvSpPr txBox="1"/>
          <p:nvPr/>
        </p:nvSpPr>
        <p:spPr>
          <a:xfrm>
            <a:off x="4952045" y="1947485"/>
            <a:ext cx="3312368" cy="1200329"/>
          </a:xfrm>
          <a:prstGeom prst="rect">
            <a:avLst/>
          </a:prstGeom>
          <a:noFill/>
        </p:spPr>
        <p:txBody>
          <a:bodyPr wrap="square">
            <a:spAutoFit/>
          </a:bodyPr>
          <a:lstStyle/>
          <a:p>
            <a:r>
              <a:rPr lang="it-IT" sz="1200" b="1" dirty="0"/>
              <a:t>Scheda Video B:</a:t>
            </a:r>
          </a:p>
          <a:p>
            <a:pPr>
              <a:buFont typeface="Arial" panose="020B0604020202020204" pitchFamily="34" charset="0"/>
              <a:buChar char="•"/>
            </a:pPr>
            <a:r>
              <a:rPr lang="it-IT" sz="1200" dirty="0"/>
              <a:t>Memoria: 8 GB GDDR6</a:t>
            </a:r>
          </a:p>
          <a:p>
            <a:pPr>
              <a:buFont typeface="Arial" panose="020B0604020202020204" pitchFamily="34" charset="0"/>
              <a:buChar char="•"/>
            </a:pPr>
            <a:r>
              <a:rPr lang="it-IT" sz="1200" dirty="0"/>
              <a:t>Velocità di clock: 1800 MHz</a:t>
            </a:r>
          </a:p>
          <a:p>
            <a:pPr>
              <a:buFont typeface="Arial" panose="020B0604020202020204" pitchFamily="34" charset="0"/>
              <a:buChar char="•"/>
            </a:pPr>
            <a:r>
              <a:rPr lang="it-IT" sz="1200" dirty="0"/>
              <a:t>Risoluzione massima: 3840 x 2160 (4K UHD)</a:t>
            </a:r>
          </a:p>
          <a:p>
            <a:pPr>
              <a:buFont typeface="Arial" panose="020B0604020202020204" pitchFamily="34" charset="0"/>
              <a:buChar char="•"/>
            </a:pPr>
            <a:r>
              <a:rPr lang="it-IT" sz="1200" dirty="0"/>
              <a:t>Porte: 2 x HDMI, 2 x </a:t>
            </a:r>
            <a:r>
              <a:rPr lang="it-IT" sz="1200" dirty="0" err="1"/>
              <a:t>DisplayPort</a:t>
            </a:r>
            <a:endParaRPr lang="it-IT" sz="1200" dirty="0"/>
          </a:p>
          <a:p>
            <a:pPr>
              <a:buFont typeface="Arial" panose="020B0604020202020204" pitchFamily="34" charset="0"/>
              <a:buChar char="•"/>
            </a:pPr>
            <a:r>
              <a:rPr lang="it-IT" sz="1200" dirty="0"/>
              <a:t>Consumo energetico: 200 W</a:t>
            </a:r>
          </a:p>
        </p:txBody>
      </p:sp>
      <p:pic>
        <p:nvPicPr>
          <p:cNvPr id="2" name="Immagine 1">
            <a:extLst>
              <a:ext uri="{FF2B5EF4-FFF2-40B4-BE49-F238E27FC236}">
                <a16:creationId xmlns:a16="http://schemas.microsoft.com/office/drawing/2014/main" id="{45A2F72E-2E50-E5EE-8C4D-5847E67EBC9F}"/>
              </a:ext>
            </a:extLst>
          </p:cNvPr>
          <p:cNvPicPr>
            <a:picLocks noChangeAspect="1"/>
          </p:cNvPicPr>
          <p:nvPr/>
        </p:nvPicPr>
        <p:blipFill>
          <a:blip r:embed="rId3"/>
          <a:stretch>
            <a:fillRect/>
          </a:stretch>
        </p:blipFill>
        <p:spPr>
          <a:xfrm>
            <a:off x="6302814" y="4416211"/>
            <a:ext cx="1025860" cy="514721"/>
          </a:xfrm>
          <a:prstGeom prst="rect">
            <a:avLst/>
          </a:prstGeom>
        </p:spPr>
      </p:pic>
      <p:sp>
        <p:nvSpPr>
          <p:cNvPr id="11" name="CasellaDiTesto 10">
            <a:extLst>
              <a:ext uri="{FF2B5EF4-FFF2-40B4-BE49-F238E27FC236}">
                <a16:creationId xmlns:a16="http://schemas.microsoft.com/office/drawing/2014/main" id="{87EF9E9B-E2C3-D947-8057-6AE0F9730D52}"/>
              </a:ext>
            </a:extLst>
          </p:cNvPr>
          <p:cNvSpPr txBox="1"/>
          <p:nvPr/>
        </p:nvSpPr>
        <p:spPr>
          <a:xfrm>
            <a:off x="7236296" y="248205"/>
            <a:ext cx="1489918"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6: Verifica sommativa finale</a:t>
            </a:r>
          </a:p>
        </p:txBody>
      </p:sp>
      <p:sp>
        <p:nvSpPr>
          <p:cNvPr id="12" name="Titolo 1">
            <a:extLst>
              <a:ext uri="{FF2B5EF4-FFF2-40B4-BE49-F238E27FC236}">
                <a16:creationId xmlns:a16="http://schemas.microsoft.com/office/drawing/2014/main" id="{A467C25A-6C79-82C2-8770-3BCF47B818FF}"/>
              </a:ext>
            </a:extLst>
          </p:cNvPr>
          <p:cNvSpPr>
            <a:spLocks noGrp="1"/>
          </p:cNvSpPr>
          <p:nvPr>
            <p:ph type="title"/>
          </p:nvPr>
        </p:nvSpPr>
        <p:spPr>
          <a:xfrm>
            <a:off x="870120" y="214953"/>
            <a:ext cx="7475221" cy="556595"/>
          </a:xfrm>
        </p:spPr>
        <p:txBody>
          <a:bodyPr/>
          <a:lstStyle/>
          <a:p>
            <a:r>
              <a:rPr lang="it-IT" dirty="0"/>
              <a:t>Verifica di fine modulo</a:t>
            </a:r>
          </a:p>
        </p:txBody>
      </p:sp>
      <p:sp>
        <p:nvSpPr>
          <p:cNvPr id="13" name="Oval 1">
            <a:extLst>
              <a:ext uri="{FF2B5EF4-FFF2-40B4-BE49-F238E27FC236}">
                <a16:creationId xmlns:a16="http://schemas.microsoft.com/office/drawing/2014/main" id="{254961A0-9872-9965-4DD3-5A312F3CB85B}"/>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5</a:t>
            </a:r>
          </a:p>
        </p:txBody>
      </p:sp>
    </p:spTree>
    <p:extLst>
      <p:ext uri="{BB962C8B-B14F-4D97-AF65-F5344CB8AC3E}">
        <p14:creationId xmlns:p14="http://schemas.microsoft.com/office/powerpoint/2010/main" val="95447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a 2"/>
          <p:cNvGraphicFramePr>
            <a:graphicFrameLocks noGrp="1"/>
          </p:cNvGraphicFramePr>
          <p:nvPr>
            <p:extLst>
              <p:ext uri="{D42A27DB-BD31-4B8C-83A1-F6EECF244321}">
                <p14:modId xmlns:p14="http://schemas.microsoft.com/office/powerpoint/2010/main" val="1723146321"/>
              </p:ext>
            </p:extLst>
          </p:nvPr>
        </p:nvGraphicFramePr>
        <p:xfrm>
          <a:off x="323528" y="2555283"/>
          <a:ext cx="8568953" cy="2103120"/>
        </p:xfrm>
        <a:graphic>
          <a:graphicData uri="http://schemas.openxmlformats.org/drawingml/2006/table">
            <a:tbl>
              <a:tblPr firstRow="1" bandRow="1">
                <a:tableStyleId>{0505E3EF-67EA-436B-97B2-0124C06EBD24}</a:tableStyleId>
              </a:tblPr>
              <a:tblGrid>
                <a:gridCol w="7128792">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360040">
                  <a:extLst>
                    <a:ext uri="{9D8B030D-6E8A-4147-A177-3AD203B41FA5}">
                      <a16:colId xmlns:a16="http://schemas.microsoft.com/office/drawing/2014/main" val="20002"/>
                    </a:ext>
                  </a:extLst>
                </a:gridCol>
                <a:gridCol w="360040">
                  <a:extLst>
                    <a:ext uri="{9D8B030D-6E8A-4147-A177-3AD203B41FA5}">
                      <a16:colId xmlns:a16="http://schemas.microsoft.com/office/drawing/2014/main" val="20003"/>
                    </a:ext>
                  </a:extLst>
                </a:gridCol>
                <a:gridCol w="360041">
                  <a:extLst>
                    <a:ext uri="{9D8B030D-6E8A-4147-A177-3AD203B41FA5}">
                      <a16:colId xmlns:a16="http://schemas.microsoft.com/office/drawing/2014/main" val="20004"/>
                    </a:ext>
                  </a:extLst>
                </a:gridCol>
              </a:tblGrid>
              <a:tr h="180000">
                <a:tc>
                  <a:txBody>
                    <a:bodyPr/>
                    <a:lstStyle/>
                    <a:p>
                      <a:r>
                        <a:rPr lang="it-IT" sz="1200" dirty="0">
                          <a:latin typeface="+mn-lt"/>
                        </a:rPr>
                        <a:t>Quali livelli di conoscenza/abilità/competenza ho raggiunto?</a:t>
                      </a:r>
                      <a:endParaRPr lang="it-IT" sz="1200" b="1" dirty="0">
                        <a:latin typeface="+mn-lt"/>
                      </a:endParaRPr>
                    </a:p>
                  </a:txBody>
                  <a:tcPr/>
                </a:tc>
                <a:tc>
                  <a:txBody>
                    <a:bodyPr/>
                    <a:lstStyle/>
                    <a:p>
                      <a:pPr algn="ctr"/>
                      <a:r>
                        <a:rPr lang="it-IT" sz="1200" dirty="0">
                          <a:latin typeface="+mn-lt"/>
                        </a:rPr>
                        <a:t>0</a:t>
                      </a:r>
                      <a:endParaRPr lang="it-IT" sz="1200" b="1" dirty="0">
                        <a:latin typeface="+mn-lt"/>
                      </a:endParaRPr>
                    </a:p>
                  </a:txBody>
                  <a:tcPr/>
                </a:tc>
                <a:tc>
                  <a:txBody>
                    <a:bodyPr/>
                    <a:lstStyle/>
                    <a:p>
                      <a:pPr algn="ctr"/>
                      <a:r>
                        <a:rPr lang="it-IT" sz="1200" dirty="0">
                          <a:latin typeface="+mn-lt"/>
                        </a:rPr>
                        <a:t>1</a:t>
                      </a:r>
                      <a:endParaRPr lang="it-IT" sz="1200" b="1" dirty="0">
                        <a:latin typeface="+mn-lt"/>
                      </a:endParaRPr>
                    </a:p>
                  </a:txBody>
                  <a:tcPr/>
                </a:tc>
                <a:tc>
                  <a:txBody>
                    <a:bodyPr/>
                    <a:lstStyle/>
                    <a:p>
                      <a:pPr algn="ctr"/>
                      <a:r>
                        <a:rPr lang="it-IT" sz="1200" dirty="0">
                          <a:latin typeface="+mn-lt"/>
                        </a:rPr>
                        <a:t>2</a:t>
                      </a:r>
                      <a:endParaRPr lang="it-IT" sz="1200" b="1" dirty="0">
                        <a:latin typeface="+mn-lt"/>
                      </a:endParaRPr>
                    </a:p>
                  </a:txBody>
                  <a:tcPr/>
                </a:tc>
                <a:tc>
                  <a:txBody>
                    <a:bodyPr/>
                    <a:lstStyle/>
                    <a:p>
                      <a:pPr algn="ctr"/>
                      <a:r>
                        <a:rPr lang="it-IT" sz="1200" dirty="0">
                          <a:latin typeface="+mn-lt"/>
                        </a:rPr>
                        <a:t>3</a:t>
                      </a:r>
                      <a:endParaRPr lang="it-IT" sz="1200" b="1" dirty="0">
                        <a:latin typeface="+mn-lt"/>
                      </a:endParaRPr>
                    </a:p>
                  </a:txBody>
                  <a:tcPr/>
                </a:tc>
                <a:extLst>
                  <a:ext uri="{0D108BD9-81ED-4DB2-BD59-A6C34878D82A}">
                    <a16:rowId xmlns:a16="http://schemas.microsoft.com/office/drawing/2014/main" val="10000"/>
                  </a:ext>
                </a:extLst>
              </a:tr>
              <a:tr h="180000">
                <a:tc>
                  <a:txBody>
                    <a:bodyPr/>
                    <a:lstStyle/>
                    <a:p>
                      <a:r>
                        <a:rPr lang="it-IT" sz="1200" dirty="0">
                          <a:latin typeface="+mn-lt"/>
                        </a:rPr>
                        <a:t>Conosco quali sono i diversi componenti di un sistema di elaborazione</a:t>
                      </a:r>
                      <a:endParaRPr lang="it-IT" sz="1200" b="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a:latin typeface="+mn-lt"/>
                      </a:endParaRPr>
                    </a:p>
                  </a:txBody>
                  <a:tcPr/>
                </a:tc>
                <a:extLst>
                  <a:ext uri="{0D108BD9-81ED-4DB2-BD59-A6C34878D82A}">
                    <a16:rowId xmlns:a16="http://schemas.microsoft.com/office/drawing/2014/main" val="10001"/>
                  </a:ext>
                </a:extLst>
              </a:tr>
              <a:tr h="180000">
                <a:tc>
                  <a:txBody>
                    <a:bodyPr/>
                    <a:lstStyle/>
                    <a:p>
                      <a:r>
                        <a:rPr lang="it-IT" sz="1200" dirty="0">
                          <a:latin typeface="+mn-lt"/>
                        </a:rPr>
                        <a:t>Conosco la funzione di ciascuno di essi</a:t>
                      </a:r>
                      <a:endParaRPr lang="it-IT" sz="1200" b="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extLst>
                  <a:ext uri="{0D108BD9-81ED-4DB2-BD59-A6C34878D82A}">
                    <a16:rowId xmlns:a16="http://schemas.microsoft.com/office/drawing/2014/main" val="10002"/>
                  </a:ext>
                </a:extLst>
              </a:tr>
              <a:tr h="180000">
                <a:tc>
                  <a:txBody>
                    <a:bodyPr/>
                    <a:lstStyle/>
                    <a:p>
                      <a:r>
                        <a:rPr lang="it-IT" sz="1200" dirty="0">
                          <a:latin typeface="+mn-lt"/>
                        </a:rPr>
                        <a:t>So quale posizione occupano all'interno del case e come vanno connessi</a:t>
                      </a:r>
                      <a:endParaRPr lang="it-IT" sz="1200" b="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extLst>
                  <a:ext uri="{0D108BD9-81ED-4DB2-BD59-A6C34878D82A}">
                    <a16:rowId xmlns:a16="http://schemas.microsoft.com/office/drawing/2014/main" val="10003"/>
                  </a:ext>
                </a:extLst>
              </a:tr>
              <a:tr h="180000">
                <a:tc>
                  <a:txBody>
                    <a:bodyPr/>
                    <a:lstStyle/>
                    <a:p>
                      <a:r>
                        <a:rPr lang="it-IT" sz="1200" dirty="0">
                          <a:latin typeface="+mn-lt"/>
                        </a:rPr>
                        <a:t>So valutare le caratteristiche in termini di velocità/capienza di ciascun componente ed il relativo valore</a:t>
                      </a:r>
                      <a:endParaRPr lang="it-IT" sz="1200" b="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extLst>
                  <a:ext uri="{0D108BD9-81ED-4DB2-BD59-A6C34878D82A}">
                    <a16:rowId xmlns:a16="http://schemas.microsoft.com/office/drawing/2014/main" val="10004"/>
                  </a:ext>
                </a:extLst>
              </a:tr>
              <a:tr h="180000">
                <a:tc>
                  <a:txBody>
                    <a:bodyPr/>
                    <a:lstStyle/>
                    <a:p>
                      <a:r>
                        <a:rPr lang="it-IT" sz="1200" dirty="0">
                          <a:latin typeface="+mn-lt"/>
                        </a:rPr>
                        <a:t>Posso verificare la compatibilità dei componenti di una postazione desktop</a:t>
                      </a:r>
                      <a:endParaRPr lang="it-IT" sz="1200" b="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extLst>
                  <a:ext uri="{0D108BD9-81ED-4DB2-BD59-A6C34878D82A}">
                    <a16:rowId xmlns:a16="http://schemas.microsoft.com/office/drawing/2014/main" val="10005"/>
                  </a:ext>
                </a:extLst>
              </a:tr>
              <a:tr h="180000">
                <a:tc>
                  <a:txBody>
                    <a:bodyPr/>
                    <a:lstStyle/>
                    <a:p>
                      <a:r>
                        <a:rPr lang="it-IT" sz="1200" b="0" dirty="0">
                          <a:latin typeface="+mn-lt"/>
                        </a:rPr>
                        <a:t>Sono in grado di individuare la corretta configurazione di una postazione in relazione alle esigenze ed in vincoli richiesti</a:t>
                      </a: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tc>
                  <a:txBody>
                    <a:bodyPr/>
                    <a:lstStyle/>
                    <a:p>
                      <a:endParaRPr lang="it-IT" sz="1200" dirty="0">
                        <a:latin typeface="+mn-lt"/>
                      </a:endParaRPr>
                    </a:p>
                  </a:txBody>
                  <a:tcPr/>
                </a:tc>
                <a:extLst>
                  <a:ext uri="{0D108BD9-81ED-4DB2-BD59-A6C34878D82A}">
                    <a16:rowId xmlns:a16="http://schemas.microsoft.com/office/drawing/2014/main" val="4259061820"/>
                  </a:ext>
                </a:extLst>
              </a:tr>
            </a:tbl>
          </a:graphicData>
        </a:graphic>
      </p:graphicFrame>
      <p:sp>
        <p:nvSpPr>
          <p:cNvPr id="6" name="Rettangolo 5"/>
          <p:cNvSpPr/>
          <p:nvPr/>
        </p:nvSpPr>
        <p:spPr>
          <a:xfrm>
            <a:off x="323528" y="1750926"/>
            <a:ext cx="8568953" cy="738664"/>
          </a:xfrm>
          <a:prstGeom prst="rect">
            <a:avLst/>
          </a:prstGeom>
        </p:spPr>
        <p:txBody>
          <a:bodyPr wrap="square">
            <a:spAutoFit/>
          </a:bodyPr>
          <a:lstStyle/>
          <a:p>
            <a:pPr>
              <a:buClrTx/>
              <a:defRPr/>
            </a:pPr>
            <a:r>
              <a:rPr lang="en-US" b="1" u="sng" kern="1200" dirty="0" err="1">
                <a:solidFill>
                  <a:srgbClr val="0070C0"/>
                </a:solidFill>
                <a:latin typeface="Barlow Light" charset="0"/>
              </a:rPr>
              <a:t>Scheda</a:t>
            </a:r>
            <a:r>
              <a:rPr lang="en-US" b="1" u="sng" kern="1200" dirty="0">
                <a:solidFill>
                  <a:srgbClr val="0070C0"/>
                </a:solidFill>
                <a:latin typeface="Barlow Light" charset="0"/>
              </a:rPr>
              <a:t> </a:t>
            </a:r>
            <a:r>
              <a:rPr lang="en-US" b="1" u="sng" kern="1200" dirty="0" err="1">
                <a:solidFill>
                  <a:srgbClr val="0070C0"/>
                </a:solidFill>
                <a:latin typeface="Barlow Light" charset="0"/>
              </a:rPr>
              <a:t>individuale</a:t>
            </a:r>
            <a:r>
              <a:rPr lang="en-US" b="1" u="sng" kern="1200" dirty="0">
                <a:solidFill>
                  <a:srgbClr val="0070C0"/>
                </a:solidFill>
                <a:latin typeface="Barlow Light" charset="0"/>
              </a:rPr>
              <a:t> (</a:t>
            </a:r>
            <a:r>
              <a:rPr lang="en-US" b="1" u="sng" kern="1200" dirty="0" err="1">
                <a:solidFill>
                  <a:srgbClr val="0070C0"/>
                </a:solidFill>
                <a:latin typeface="Barlow Light" charset="0"/>
              </a:rPr>
              <a:t>una</a:t>
            </a:r>
            <a:r>
              <a:rPr lang="en-US" b="1" u="sng" kern="1200" dirty="0">
                <a:solidFill>
                  <a:srgbClr val="0070C0"/>
                </a:solidFill>
                <a:latin typeface="Barlow Light" charset="0"/>
              </a:rPr>
              <a:t> per </a:t>
            </a:r>
            <a:r>
              <a:rPr lang="en-US" b="1" u="sng" kern="1200" dirty="0" err="1">
                <a:solidFill>
                  <a:srgbClr val="0070C0"/>
                </a:solidFill>
                <a:latin typeface="Barlow Light" charset="0"/>
              </a:rPr>
              <a:t>ciascuno</a:t>
            </a:r>
            <a:r>
              <a:rPr lang="en-US" b="1" u="sng" kern="1200" dirty="0">
                <a:solidFill>
                  <a:srgbClr val="0070C0"/>
                </a:solidFill>
                <a:latin typeface="Barlow Light" charset="0"/>
              </a:rPr>
              <a:t> </a:t>
            </a:r>
            <a:r>
              <a:rPr lang="en-US" b="1" u="sng" kern="1200" dirty="0" err="1">
                <a:solidFill>
                  <a:srgbClr val="0070C0"/>
                </a:solidFill>
                <a:latin typeface="Barlow Light" charset="0"/>
              </a:rPr>
              <a:t>studente</a:t>
            </a:r>
            <a:r>
              <a:rPr lang="en-US" b="1" u="sng" kern="1200" dirty="0">
                <a:solidFill>
                  <a:srgbClr val="0070C0"/>
                </a:solidFill>
                <a:latin typeface="Barlow Light" charset="0"/>
              </a:rPr>
              <a:t>) </a:t>
            </a:r>
            <a:r>
              <a:rPr lang="en-US" b="1" u="sng" kern="1200" dirty="0" err="1">
                <a:solidFill>
                  <a:srgbClr val="0070C0"/>
                </a:solidFill>
                <a:latin typeface="Barlow Light" charset="0"/>
              </a:rPr>
              <a:t>somministrata</a:t>
            </a:r>
            <a:r>
              <a:rPr lang="en-US" b="1" u="sng" kern="1200" dirty="0">
                <a:solidFill>
                  <a:srgbClr val="0070C0"/>
                </a:solidFill>
                <a:latin typeface="Barlow Light" charset="0"/>
              </a:rPr>
              <a:t> </a:t>
            </a:r>
            <a:r>
              <a:rPr lang="en-US" b="1" u="sng" kern="1200" dirty="0" err="1">
                <a:solidFill>
                  <a:srgbClr val="0070C0"/>
                </a:solidFill>
                <a:latin typeface="Barlow Light" charset="0"/>
              </a:rPr>
              <a:t>tramite</a:t>
            </a:r>
            <a:r>
              <a:rPr lang="en-US" b="1" u="sng" kern="1200" dirty="0">
                <a:solidFill>
                  <a:srgbClr val="0070C0"/>
                </a:solidFill>
                <a:latin typeface="Barlow Light" charset="0"/>
              </a:rPr>
              <a:t> Google form</a:t>
            </a:r>
          </a:p>
          <a:p>
            <a:pPr>
              <a:buClrTx/>
              <a:defRPr/>
            </a:pPr>
            <a:endParaRPr lang="en-US" kern="1200" dirty="0">
              <a:solidFill>
                <a:schemeClr val="tx1"/>
              </a:solidFill>
              <a:latin typeface="Barlow Light" charset="0"/>
            </a:endParaRPr>
          </a:p>
          <a:p>
            <a:pPr>
              <a:buClrTx/>
              <a:defRPr/>
            </a:pPr>
            <a:r>
              <a:rPr lang="en-US" kern="1200" dirty="0">
                <a:solidFill>
                  <a:schemeClr val="tx1"/>
                </a:solidFill>
                <a:latin typeface="Barlow Light" charset="0"/>
              </a:rPr>
              <a:t>0 = Per </a:t>
            </a:r>
            <a:r>
              <a:rPr lang="en-US" kern="1200" dirty="0" err="1">
                <a:solidFill>
                  <a:schemeClr val="tx1"/>
                </a:solidFill>
                <a:latin typeface="Barlow Light" charset="0"/>
              </a:rPr>
              <a:t>nulla</a:t>
            </a:r>
            <a:r>
              <a:rPr lang="en-US" kern="1200" dirty="0">
                <a:solidFill>
                  <a:schemeClr val="tx1"/>
                </a:solidFill>
                <a:latin typeface="Barlow Light" charset="0"/>
              </a:rPr>
              <a:t>; 1 = Poco; 2= </a:t>
            </a:r>
            <a:r>
              <a:rPr lang="en-US" kern="1200" dirty="0" err="1">
                <a:solidFill>
                  <a:schemeClr val="tx1"/>
                </a:solidFill>
                <a:latin typeface="Barlow Light" charset="0"/>
              </a:rPr>
              <a:t>Abbastanza</a:t>
            </a:r>
            <a:r>
              <a:rPr lang="en-US" kern="1200" dirty="0">
                <a:solidFill>
                  <a:schemeClr val="tx1"/>
                </a:solidFill>
                <a:latin typeface="Barlow Light" charset="0"/>
              </a:rPr>
              <a:t>; 3=</a:t>
            </a:r>
            <a:r>
              <a:rPr lang="en-US" kern="1200" dirty="0" err="1">
                <a:solidFill>
                  <a:schemeClr val="tx1"/>
                </a:solidFill>
                <a:latin typeface="Barlow Light" charset="0"/>
              </a:rPr>
              <a:t>Completamente</a:t>
            </a:r>
            <a:endParaRPr lang="en-US" kern="1200" dirty="0">
              <a:solidFill>
                <a:schemeClr val="tx1"/>
              </a:solidFill>
              <a:latin typeface="Barlow Light" charset="0"/>
            </a:endParaRPr>
          </a:p>
        </p:txBody>
      </p:sp>
      <p:sp>
        <p:nvSpPr>
          <p:cNvPr id="14" name="CasellaDiTesto 13"/>
          <p:cNvSpPr txBox="1"/>
          <p:nvPr/>
        </p:nvSpPr>
        <p:spPr>
          <a:xfrm>
            <a:off x="323528" y="1012262"/>
            <a:ext cx="8496943" cy="738664"/>
          </a:xfrm>
          <a:prstGeom prst="rect">
            <a:avLst/>
          </a:prstGeom>
          <a:noFill/>
        </p:spPr>
        <p:txBody>
          <a:bodyPr wrap="square" rtlCol="0">
            <a:spAutoFit/>
          </a:bodyPr>
          <a:lstStyle/>
          <a:p>
            <a:r>
              <a:rPr lang="it-IT" dirty="0">
                <a:latin typeface="Barlow Light" charset="0"/>
              </a:rPr>
              <a:t>L'autovalutazione individuale e tra pari viene resa nota solo al docente. Lo scopo non è integrare il voto numerico, ma incidere sui processi di autocoscienza e </a:t>
            </a:r>
            <a:r>
              <a:rPr lang="it-IT" b="1" dirty="0">
                <a:latin typeface="Barlow Light" charset="0"/>
              </a:rPr>
              <a:t>metacognizione</a:t>
            </a:r>
            <a:r>
              <a:rPr lang="it-IT" dirty="0">
                <a:latin typeface="Barlow Light" charset="0"/>
              </a:rPr>
              <a:t>, sollecitando lo sviluppo di competenze di </a:t>
            </a:r>
            <a:r>
              <a:rPr lang="it-IT" b="1" dirty="0">
                <a:latin typeface="Barlow Light" charset="0"/>
              </a:rPr>
              <a:t>autoanalisi, autoregolazione e valutazione tra pari</a:t>
            </a:r>
            <a:r>
              <a:rPr lang="it-IT" dirty="0">
                <a:latin typeface="Barlow Light" charset="0"/>
              </a:rPr>
              <a:t>.</a:t>
            </a:r>
          </a:p>
        </p:txBody>
      </p:sp>
      <p:pic>
        <p:nvPicPr>
          <p:cNvPr id="15" name="Immagine 14" descr="gmoduli.png"/>
          <p:cNvPicPr>
            <a:picLocks noChangeAspect="1"/>
          </p:cNvPicPr>
          <p:nvPr/>
        </p:nvPicPr>
        <p:blipFill>
          <a:blip r:embed="rId2"/>
          <a:stretch>
            <a:fillRect/>
          </a:stretch>
        </p:blipFill>
        <p:spPr>
          <a:xfrm>
            <a:off x="8167363" y="1484038"/>
            <a:ext cx="703960" cy="935584"/>
          </a:xfrm>
          <a:prstGeom prst="rect">
            <a:avLst/>
          </a:prstGeom>
        </p:spPr>
      </p:pic>
      <p:sp>
        <p:nvSpPr>
          <p:cNvPr id="8" name="CasellaDiTesto 7">
            <a:extLst>
              <a:ext uri="{FF2B5EF4-FFF2-40B4-BE49-F238E27FC236}">
                <a16:creationId xmlns:a16="http://schemas.microsoft.com/office/drawing/2014/main" id="{5BC3EF0A-824D-BE0D-E2C5-9B034AF3B306}"/>
              </a:ext>
            </a:extLst>
          </p:cNvPr>
          <p:cNvSpPr txBox="1"/>
          <p:nvPr/>
        </p:nvSpPr>
        <p:spPr>
          <a:xfrm>
            <a:off x="6948263" y="248205"/>
            <a:ext cx="1921169"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4: autovalutazione intermedia individuale</a:t>
            </a:r>
          </a:p>
        </p:txBody>
      </p:sp>
      <p:sp>
        <p:nvSpPr>
          <p:cNvPr id="9" name="Titolo 1">
            <a:extLst>
              <a:ext uri="{FF2B5EF4-FFF2-40B4-BE49-F238E27FC236}">
                <a16:creationId xmlns:a16="http://schemas.microsoft.com/office/drawing/2014/main" id="{32A14062-5E8D-17C9-16D3-986667C13926}"/>
              </a:ext>
            </a:extLst>
          </p:cNvPr>
          <p:cNvSpPr>
            <a:spLocks noGrp="1"/>
          </p:cNvSpPr>
          <p:nvPr>
            <p:ph type="title"/>
          </p:nvPr>
        </p:nvSpPr>
        <p:spPr>
          <a:xfrm>
            <a:off x="870120" y="214953"/>
            <a:ext cx="7475221" cy="556595"/>
          </a:xfrm>
        </p:spPr>
        <p:txBody>
          <a:bodyPr/>
          <a:lstStyle/>
          <a:p>
            <a:r>
              <a:rPr lang="it-IT" dirty="0"/>
              <a:t>Autovalutazione individuale</a:t>
            </a:r>
          </a:p>
        </p:txBody>
      </p:sp>
      <p:sp>
        <p:nvSpPr>
          <p:cNvPr id="10" name="Oval 1">
            <a:extLst>
              <a:ext uri="{FF2B5EF4-FFF2-40B4-BE49-F238E27FC236}">
                <a16:creationId xmlns:a16="http://schemas.microsoft.com/office/drawing/2014/main" id="{54D569FC-F2C2-A61A-DC9E-541A39A0C390}"/>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5</a:t>
            </a:r>
          </a:p>
        </p:txBody>
      </p:sp>
    </p:spTree>
    <p:extLst>
      <p:ext uri="{BB962C8B-B14F-4D97-AF65-F5344CB8AC3E}">
        <p14:creationId xmlns:p14="http://schemas.microsoft.com/office/powerpoint/2010/main" val="3300405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a 2"/>
          <p:cNvGraphicFramePr>
            <a:graphicFrameLocks noGrp="1"/>
          </p:cNvGraphicFramePr>
          <p:nvPr>
            <p:extLst>
              <p:ext uri="{D42A27DB-BD31-4B8C-83A1-F6EECF244321}">
                <p14:modId xmlns:p14="http://schemas.microsoft.com/office/powerpoint/2010/main" val="4160134721"/>
              </p:ext>
            </p:extLst>
          </p:nvPr>
        </p:nvGraphicFramePr>
        <p:xfrm>
          <a:off x="393303" y="1560190"/>
          <a:ext cx="7776865" cy="1371600"/>
        </p:xfrm>
        <a:graphic>
          <a:graphicData uri="http://schemas.openxmlformats.org/drawingml/2006/table">
            <a:tbl>
              <a:tblPr firstRow="1" bandRow="1">
                <a:tableStyleId>{0505E3EF-67EA-436B-97B2-0124C06EBD24}</a:tableStyleId>
              </a:tblPr>
              <a:tblGrid>
                <a:gridCol w="3895749">
                  <a:extLst>
                    <a:ext uri="{9D8B030D-6E8A-4147-A177-3AD203B41FA5}">
                      <a16:colId xmlns:a16="http://schemas.microsoft.com/office/drawing/2014/main" val="20000"/>
                    </a:ext>
                  </a:extLst>
                </a:gridCol>
                <a:gridCol w="970279">
                  <a:extLst>
                    <a:ext uri="{9D8B030D-6E8A-4147-A177-3AD203B41FA5}">
                      <a16:colId xmlns:a16="http://schemas.microsoft.com/office/drawing/2014/main" val="20001"/>
                    </a:ext>
                  </a:extLst>
                </a:gridCol>
                <a:gridCol w="970279">
                  <a:extLst>
                    <a:ext uri="{9D8B030D-6E8A-4147-A177-3AD203B41FA5}">
                      <a16:colId xmlns:a16="http://schemas.microsoft.com/office/drawing/2014/main" val="20002"/>
                    </a:ext>
                  </a:extLst>
                </a:gridCol>
                <a:gridCol w="970279">
                  <a:extLst>
                    <a:ext uri="{9D8B030D-6E8A-4147-A177-3AD203B41FA5}">
                      <a16:colId xmlns:a16="http://schemas.microsoft.com/office/drawing/2014/main" val="20003"/>
                    </a:ext>
                  </a:extLst>
                </a:gridCol>
                <a:gridCol w="970279">
                  <a:extLst>
                    <a:ext uri="{9D8B030D-6E8A-4147-A177-3AD203B41FA5}">
                      <a16:colId xmlns:a16="http://schemas.microsoft.com/office/drawing/2014/main" val="20004"/>
                    </a:ext>
                  </a:extLst>
                </a:gridCol>
              </a:tblGrid>
              <a:tr h="180000">
                <a:tc>
                  <a:txBody>
                    <a:bodyPr/>
                    <a:lstStyle/>
                    <a:p>
                      <a:r>
                        <a:rPr lang="it-IT" sz="900" dirty="0"/>
                        <a:t>Come ho lavorato nel gruppo? </a:t>
                      </a:r>
                      <a:endParaRPr lang="it-IT" sz="900" b="1" dirty="0">
                        <a:latin typeface="Barlow Light" charset="0"/>
                      </a:endParaRPr>
                    </a:p>
                  </a:txBody>
                  <a:tcPr/>
                </a:tc>
                <a:tc>
                  <a:txBody>
                    <a:bodyPr/>
                    <a:lstStyle/>
                    <a:p>
                      <a:pPr algn="ctr"/>
                      <a:r>
                        <a:rPr lang="it-IT" sz="900" dirty="0"/>
                        <a:t>Sempre</a:t>
                      </a:r>
                      <a:endParaRPr lang="it-IT" sz="900" b="1" dirty="0">
                        <a:latin typeface="Barlow Light" charset="0"/>
                      </a:endParaRPr>
                    </a:p>
                  </a:txBody>
                  <a:tcPr/>
                </a:tc>
                <a:tc>
                  <a:txBody>
                    <a:bodyPr/>
                    <a:lstStyle/>
                    <a:p>
                      <a:pPr algn="ctr"/>
                      <a:r>
                        <a:rPr lang="it-IT" sz="900"/>
                        <a:t>Spesso</a:t>
                      </a:r>
                      <a:endParaRPr lang="it-IT" sz="900" b="1">
                        <a:latin typeface="Barlow Light" charset="0"/>
                      </a:endParaRPr>
                    </a:p>
                  </a:txBody>
                  <a:tcPr/>
                </a:tc>
                <a:tc>
                  <a:txBody>
                    <a:bodyPr/>
                    <a:lstStyle/>
                    <a:p>
                      <a:pPr algn="ctr"/>
                      <a:r>
                        <a:rPr lang="it-IT" sz="900"/>
                        <a:t>Talvolta</a:t>
                      </a:r>
                      <a:endParaRPr lang="it-IT" sz="900" b="1">
                        <a:latin typeface="Barlow Light" charset="0"/>
                      </a:endParaRPr>
                    </a:p>
                  </a:txBody>
                  <a:tcPr/>
                </a:tc>
                <a:tc>
                  <a:txBody>
                    <a:bodyPr/>
                    <a:lstStyle/>
                    <a:p>
                      <a:pPr algn="ctr"/>
                      <a:r>
                        <a:rPr lang="it-IT" sz="900" dirty="0"/>
                        <a:t>Raramente</a:t>
                      </a:r>
                      <a:endParaRPr lang="it-IT" sz="900" b="1" dirty="0">
                        <a:latin typeface="Barlow Light" charset="0"/>
                      </a:endParaRPr>
                    </a:p>
                  </a:txBody>
                  <a:tcPr/>
                </a:tc>
                <a:extLst>
                  <a:ext uri="{0D108BD9-81ED-4DB2-BD59-A6C34878D82A}">
                    <a16:rowId xmlns:a16="http://schemas.microsoft.com/office/drawing/2014/main" val="10000"/>
                  </a:ext>
                </a:extLst>
              </a:tr>
              <a:tr h="180000">
                <a:tc>
                  <a:txBody>
                    <a:bodyPr/>
                    <a:lstStyle/>
                    <a:p>
                      <a:r>
                        <a:rPr lang="it-IT" sz="900" dirty="0"/>
                        <a:t>Ho rispettato le modalità di lavoro che ci siamo dati?</a:t>
                      </a:r>
                      <a:endParaRPr lang="it-IT" sz="900" b="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a:latin typeface="Barlow Light" charset="0"/>
                      </a:endParaRPr>
                    </a:p>
                  </a:txBody>
                  <a:tcPr/>
                </a:tc>
                <a:tc>
                  <a:txBody>
                    <a:bodyPr/>
                    <a:lstStyle/>
                    <a:p>
                      <a:endParaRPr lang="it-IT" sz="900">
                        <a:latin typeface="Barlow Light" charset="0"/>
                      </a:endParaRPr>
                    </a:p>
                  </a:txBody>
                  <a:tcPr/>
                </a:tc>
                <a:extLst>
                  <a:ext uri="{0D108BD9-81ED-4DB2-BD59-A6C34878D82A}">
                    <a16:rowId xmlns:a16="http://schemas.microsoft.com/office/drawing/2014/main" val="10001"/>
                  </a:ext>
                </a:extLst>
              </a:tr>
              <a:tr h="180000">
                <a:tc>
                  <a:txBody>
                    <a:bodyPr/>
                    <a:lstStyle/>
                    <a:p>
                      <a:r>
                        <a:rPr lang="it-IT" sz="900" dirty="0"/>
                        <a:t>Ho contribuito al lavoro del gruppo?</a:t>
                      </a:r>
                      <a:endParaRPr lang="it-IT" sz="900" b="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extLst>
                  <a:ext uri="{0D108BD9-81ED-4DB2-BD59-A6C34878D82A}">
                    <a16:rowId xmlns:a16="http://schemas.microsoft.com/office/drawing/2014/main" val="10002"/>
                  </a:ext>
                </a:extLst>
              </a:tr>
              <a:tr h="180000">
                <a:tc>
                  <a:txBody>
                    <a:bodyPr/>
                    <a:lstStyle/>
                    <a:p>
                      <a:r>
                        <a:rPr lang="it-IT" sz="900" dirty="0"/>
                        <a:t>Ho ascoltato quanto proponevano gli altri?</a:t>
                      </a:r>
                      <a:endParaRPr lang="it-IT" sz="900" b="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extLst>
                  <a:ext uri="{0D108BD9-81ED-4DB2-BD59-A6C34878D82A}">
                    <a16:rowId xmlns:a16="http://schemas.microsoft.com/office/drawing/2014/main" val="10003"/>
                  </a:ext>
                </a:extLst>
              </a:tr>
              <a:tr h="180000">
                <a:tc>
                  <a:txBody>
                    <a:bodyPr/>
                    <a:lstStyle/>
                    <a:p>
                      <a:r>
                        <a:rPr lang="it-IT" sz="900" dirty="0"/>
                        <a:t>Sono intervenuto quando volevo?</a:t>
                      </a:r>
                      <a:endParaRPr lang="it-IT" sz="900" b="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extLst>
                  <a:ext uri="{0D108BD9-81ED-4DB2-BD59-A6C34878D82A}">
                    <a16:rowId xmlns:a16="http://schemas.microsoft.com/office/drawing/2014/main" val="10004"/>
                  </a:ext>
                </a:extLst>
              </a:tr>
              <a:tr h="180000">
                <a:tc>
                  <a:txBody>
                    <a:bodyPr/>
                    <a:lstStyle/>
                    <a:p>
                      <a:r>
                        <a:rPr lang="it-IT" sz="900" dirty="0"/>
                        <a:t>Ho chiesto spiegazioni quando necessario?</a:t>
                      </a:r>
                      <a:endParaRPr lang="it-IT" sz="900" b="0" dirty="0">
                        <a:latin typeface="Barlow Light" charset="0"/>
                      </a:endParaRPr>
                    </a:p>
                  </a:txBody>
                  <a:tcPr/>
                </a:tc>
                <a:tc>
                  <a:txBody>
                    <a:bodyPr/>
                    <a:lstStyle/>
                    <a:p>
                      <a:endParaRPr lang="it-IT" sz="900">
                        <a:latin typeface="Barlow Light" charset="0"/>
                      </a:endParaRPr>
                    </a:p>
                  </a:txBody>
                  <a:tcPr/>
                </a:tc>
                <a:tc>
                  <a:txBody>
                    <a:bodyPr/>
                    <a:lstStyle/>
                    <a:p>
                      <a:endParaRPr lang="it-IT" sz="900">
                        <a:latin typeface="Barlow Light" charset="0"/>
                      </a:endParaRPr>
                    </a:p>
                  </a:txBody>
                  <a:tcPr/>
                </a:tc>
                <a:tc>
                  <a:txBody>
                    <a:bodyPr/>
                    <a:lstStyle/>
                    <a:p>
                      <a:endParaRPr lang="it-IT" sz="900" dirty="0">
                        <a:latin typeface="Barlow Light" charset="0"/>
                      </a:endParaRPr>
                    </a:p>
                  </a:txBody>
                  <a:tcPr/>
                </a:tc>
                <a:tc>
                  <a:txBody>
                    <a:bodyPr/>
                    <a:lstStyle/>
                    <a:p>
                      <a:endParaRPr lang="it-IT" sz="900" dirty="0">
                        <a:latin typeface="Barlow Light" charset="0"/>
                      </a:endParaRPr>
                    </a:p>
                  </a:txBody>
                  <a:tcPr/>
                </a:tc>
                <a:extLst>
                  <a:ext uri="{0D108BD9-81ED-4DB2-BD59-A6C34878D82A}">
                    <a16:rowId xmlns:a16="http://schemas.microsoft.com/office/drawing/2014/main" val="10005"/>
                  </a:ext>
                </a:extLst>
              </a:tr>
            </a:tbl>
          </a:graphicData>
        </a:graphic>
      </p:graphicFrame>
      <p:sp>
        <p:nvSpPr>
          <p:cNvPr id="6" name="Rettangolo 5"/>
          <p:cNvSpPr/>
          <p:nvPr/>
        </p:nvSpPr>
        <p:spPr>
          <a:xfrm>
            <a:off x="323528" y="1313794"/>
            <a:ext cx="3081293" cy="261610"/>
          </a:xfrm>
          <a:prstGeom prst="rect">
            <a:avLst/>
          </a:prstGeom>
        </p:spPr>
        <p:txBody>
          <a:bodyPr wrap="square">
            <a:spAutoFit/>
          </a:bodyPr>
          <a:lstStyle/>
          <a:p>
            <a:pPr marL="342900" indent="-342900">
              <a:buClrTx/>
              <a:defRPr/>
            </a:pPr>
            <a:r>
              <a:rPr lang="en-US" sz="1050" b="1" u="sng" kern="1200" dirty="0" err="1">
                <a:solidFill>
                  <a:srgbClr val="0070C0"/>
                </a:solidFill>
                <a:latin typeface="Barlow Light" charset="0"/>
              </a:rPr>
              <a:t>Scheda</a:t>
            </a:r>
            <a:r>
              <a:rPr lang="en-US" sz="1050" b="1" u="sng" kern="1200" dirty="0">
                <a:solidFill>
                  <a:srgbClr val="0070C0"/>
                </a:solidFill>
                <a:latin typeface="Barlow Light" charset="0"/>
              </a:rPr>
              <a:t> </a:t>
            </a:r>
            <a:r>
              <a:rPr lang="en-US" sz="1050" b="1" u="sng" kern="1200" dirty="0" err="1">
                <a:solidFill>
                  <a:srgbClr val="0070C0"/>
                </a:solidFill>
                <a:latin typeface="Barlow Light" charset="0"/>
              </a:rPr>
              <a:t>individuale</a:t>
            </a:r>
            <a:r>
              <a:rPr lang="en-US" sz="1050" b="1" u="sng" kern="1200" dirty="0">
                <a:solidFill>
                  <a:srgbClr val="0070C0"/>
                </a:solidFill>
                <a:latin typeface="Barlow Light" charset="0"/>
              </a:rPr>
              <a:t> (</a:t>
            </a:r>
            <a:r>
              <a:rPr lang="en-US" sz="1050" b="1" u="sng" kern="1200" dirty="0" err="1">
                <a:solidFill>
                  <a:srgbClr val="0070C0"/>
                </a:solidFill>
                <a:latin typeface="Barlow Light" charset="0"/>
              </a:rPr>
              <a:t>una</a:t>
            </a:r>
            <a:r>
              <a:rPr lang="en-US" sz="1050" b="1" u="sng" kern="1200" dirty="0">
                <a:solidFill>
                  <a:srgbClr val="0070C0"/>
                </a:solidFill>
                <a:latin typeface="Barlow Light" charset="0"/>
              </a:rPr>
              <a:t> per </a:t>
            </a:r>
            <a:r>
              <a:rPr lang="en-US" sz="1050" b="1" u="sng" kern="1200" dirty="0" err="1">
                <a:solidFill>
                  <a:srgbClr val="0070C0"/>
                </a:solidFill>
                <a:latin typeface="Barlow Light" charset="0"/>
              </a:rPr>
              <a:t>ogni</a:t>
            </a:r>
            <a:r>
              <a:rPr lang="en-US" sz="1050" b="1" u="sng" kern="1200" dirty="0">
                <a:solidFill>
                  <a:srgbClr val="0070C0"/>
                </a:solidFill>
                <a:latin typeface="Barlow Light" charset="0"/>
              </a:rPr>
              <a:t> </a:t>
            </a:r>
            <a:r>
              <a:rPr lang="en-US" sz="1050" b="1" u="sng" kern="1200" dirty="0" err="1">
                <a:solidFill>
                  <a:srgbClr val="0070C0"/>
                </a:solidFill>
                <a:latin typeface="Barlow Light" charset="0"/>
              </a:rPr>
              <a:t>studente</a:t>
            </a:r>
            <a:r>
              <a:rPr lang="en-US" sz="1050" b="1" u="sng" kern="1200" dirty="0">
                <a:solidFill>
                  <a:srgbClr val="0070C0"/>
                </a:solidFill>
                <a:latin typeface="Barlow Light" charset="0"/>
              </a:rPr>
              <a:t>)</a:t>
            </a:r>
            <a:endParaRPr lang="en-US" sz="1100" kern="1200" dirty="0">
              <a:solidFill>
                <a:srgbClr val="0070C0"/>
              </a:solidFill>
              <a:latin typeface="Barlow Light" charset="0"/>
            </a:endParaRPr>
          </a:p>
        </p:txBody>
      </p:sp>
      <p:graphicFrame>
        <p:nvGraphicFramePr>
          <p:cNvPr id="12" name="Tabella 11"/>
          <p:cNvGraphicFramePr>
            <a:graphicFrameLocks noGrp="1"/>
          </p:cNvGraphicFramePr>
          <p:nvPr>
            <p:extLst>
              <p:ext uri="{D42A27DB-BD31-4B8C-83A1-F6EECF244321}">
                <p14:modId xmlns:p14="http://schemas.microsoft.com/office/powerpoint/2010/main" val="187643592"/>
              </p:ext>
            </p:extLst>
          </p:nvPr>
        </p:nvGraphicFramePr>
        <p:xfrm>
          <a:off x="393303" y="3193400"/>
          <a:ext cx="7776865" cy="1601775"/>
        </p:xfrm>
        <a:graphic>
          <a:graphicData uri="http://schemas.openxmlformats.org/drawingml/2006/table">
            <a:tbl>
              <a:tblPr/>
              <a:tblGrid>
                <a:gridCol w="2520280">
                  <a:extLst>
                    <a:ext uri="{9D8B030D-6E8A-4147-A177-3AD203B41FA5}">
                      <a16:colId xmlns:a16="http://schemas.microsoft.com/office/drawing/2014/main" val="20000"/>
                    </a:ext>
                  </a:extLst>
                </a:gridCol>
                <a:gridCol w="2307829">
                  <a:extLst>
                    <a:ext uri="{9D8B030D-6E8A-4147-A177-3AD203B41FA5}">
                      <a16:colId xmlns:a16="http://schemas.microsoft.com/office/drawing/2014/main" val="20001"/>
                    </a:ext>
                  </a:extLst>
                </a:gridCol>
                <a:gridCol w="539607">
                  <a:extLst>
                    <a:ext uri="{9D8B030D-6E8A-4147-A177-3AD203B41FA5}">
                      <a16:colId xmlns:a16="http://schemas.microsoft.com/office/drawing/2014/main" val="20002"/>
                    </a:ext>
                  </a:extLst>
                </a:gridCol>
                <a:gridCol w="457846">
                  <a:extLst>
                    <a:ext uri="{9D8B030D-6E8A-4147-A177-3AD203B41FA5}">
                      <a16:colId xmlns:a16="http://schemas.microsoft.com/office/drawing/2014/main" val="20003"/>
                    </a:ext>
                  </a:extLst>
                </a:gridCol>
                <a:gridCol w="479650">
                  <a:extLst>
                    <a:ext uri="{9D8B030D-6E8A-4147-A177-3AD203B41FA5}">
                      <a16:colId xmlns:a16="http://schemas.microsoft.com/office/drawing/2014/main" val="20004"/>
                    </a:ext>
                  </a:extLst>
                </a:gridCol>
                <a:gridCol w="479650">
                  <a:extLst>
                    <a:ext uri="{9D8B030D-6E8A-4147-A177-3AD203B41FA5}">
                      <a16:colId xmlns:a16="http://schemas.microsoft.com/office/drawing/2014/main" val="20005"/>
                    </a:ext>
                  </a:extLst>
                </a:gridCol>
                <a:gridCol w="501453">
                  <a:extLst>
                    <a:ext uri="{9D8B030D-6E8A-4147-A177-3AD203B41FA5}">
                      <a16:colId xmlns:a16="http://schemas.microsoft.com/office/drawing/2014/main" val="20006"/>
                    </a:ext>
                  </a:extLst>
                </a:gridCol>
                <a:gridCol w="490550">
                  <a:extLst>
                    <a:ext uri="{9D8B030D-6E8A-4147-A177-3AD203B41FA5}">
                      <a16:colId xmlns:a16="http://schemas.microsoft.com/office/drawing/2014/main" val="20007"/>
                    </a:ext>
                  </a:extLst>
                </a:gridCol>
              </a:tblGrid>
              <a:tr h="200025">
                <a:tc rowSpan="2">
                  <a:txBody>
                    <a:bodyPr/>
                    <a:lstStyle/>
                    <a:p>
                      <a:pPr algn="ctr" fontAlgn="ctr"/>
                      <a:r>
                        <a:rPr lang="it-IT" sz="1050" b="1" i="0" u="none" strike="noStrike" dirty="0">
                          <a:solidFill>
                            <a:srgbClr val="000000"/>
                          </a:solidFill>
                          <a:latin typeface="Barlow Light" charset="0"/>
                        </a:rPr>
                        <a:t>Descrittori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it-IT" sz="1050" b="1" i="0" u="none" strike="noStrike" dirty="0">
                          <a:solidFill>
                            <a:srgbClr val="000000"/>
                          </a:solidFill>
                          <a:latin typeface="Barlow Light" charset="0"/>
                        </a:rPr>
                        <a:t>Valutazione dello </a:t>
                      </a:r>
                      <a:r>
                        <a:rPr lang="it-IT" sz="1050" b="1" i="0" u="none" strike="noStrike" dirty="0" err="1">
                          <a:solidFill>
                            <a:srgbClr val="000000"/>
                          </a:solidFill>
                          <a:latin typeface="Barlow Light" charset="0"/>
                        </a:rPr>
                        <a:t>studente…</a:t>
                      </a:r>
                      <a:endParaRPr lang="it-IT" sz="1050" b="1" i="0" u="none" strike="noStrike" dirty="0">
                        <a:solidFill>
                          <a:srgbClr val="000000"/>
                        </a:solidFill>
                        <a:latin typeface="Barlow Light"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b"/>
                      <a:r>
                        <a:rPr lang="it-IT" sz="1050" b="1" i="0" u="none" strike="noStrike" dirty="0">
                          <a:solidFill>
                            <a:srgbClr val="000000"/>
                          </a:solidFill>
                          <a:latin typeface="Barlow Light" charset="0"/>
                        </a:rPr>
                        <a:t>Gruppo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200025">
                <a:tc vMerge="1">
                  <a:txBody>
                    <a:bodyPr/>
                    <a:lstStyle/>
                    <a:p>
                      <a:endParaRPr lang="it-IT"/>
                    </a:p>
                  </a:txBody>
                  <a:tcPr/>
                </a:tc>
                <a:tc vMerge="1">
                  <a:txBody>
                    <a:bodyPr/>
                    <a:lstStyle/>
                    <a:p>
                      <a:endParaRPr lang="it-IT"/>
                    </a:p>
                  </a:txBody>
                  <a:tcPr/>
                </a:tc>
                <a:tc>
                  <a:txBody>
                    <a:bodyPr/>
                    <a:lstStyle/>
                    <a:p>
                      <a:pPr algn="ctr" fontAlgn="b"/>
                      <a:r>
                        <a:rPr lang="it-IT" sz="1050" b="1" i="0" u="none" strike="noStrike">
                          <a:solidFill>
                            <a:srgbClr val="000000"/>
                          </a:solidFill>
                          <a:latin typeface="Barlow Light"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050" b="1" i="0" u="none" strike="noStrike">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050" b="1" i="0" u="none" strike="noStrike">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050" b="1" i="0" u="none" strike="noStrike">
                          <a:solidFill>
                            <a:srgbClr val="000000"/>
                          </a:solidFill>
                          <a:latin typeface="Barlow Light"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050" b="1" i="0" u="none" strike="noStrike">
                          <a:solidFill>
                            <a:srgbClr val="000000"/>
                          </a:solidFill>
                          <a:latin typeface="Barlow Light"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050" b="1" i="0" u="none" strike="noStrike">
                          <a:solidFill>
                            <a:srgbClr val="000000"/>
                          </a:solidFill>
                          <a:latin typeface="Barlow Light"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600">
                <a:tc rowSpan="4">
                  <a:txBody>
                    <a:bodyPr/>
                    <a:lstStyle/>
                    <a:p>
                      <a:pPr algn="l" fontAlgn="ctr"/>
                      <a:r>
                        <a:rPr lang="it-IT" sz="1050" b="0" i="0" u="none" strike="noStrike" dirty="0">
                          <a:solidFill>
                            <a:srgbClr val="000000"/>
                          </a:solidFill>
                          <a:latin typeface="Barlow Light" charset="0"/>
                        </a:rPr>
                        <a:t>Validità contenuti  </a:t>
                      </a:r>
                      <a:r>
                        <a:rPr lang="it-IT" sz="1050" b="0" i="0" u="none" strike="noStrike" baseline="0" dirty="0">
                          <a:solidFill>
                            <a:srgbClr val="000000"/>
                          </a:solidFill>
                          <a:latin typeface="Barlow Light" charset="0"/>
                        </a:rPr>
                        <a:t> </a:t>
                      </a:r>
                      <a:r>
                        <a:rPr lang="it-IT" sz="1050" b="0" i="0" u="none" strike="noStrike" dirty="0">
                          <a:solidFill>
                            <a:srgbClr val="000000"/>
                          </a:solidFill>
                          <a:latin typeface="Barlow Light" charset="0"/>
                        </a:rPr>
                        <a:t>(punti da 1 a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it-IT" sz="1050" b="0" i="0" u="none" strike="noStrike" dirty="0">
                          <a:solidFill>
                            <a:srgbClr val="000000"/>
                          </a:solidFill>
                          <a:latin typeface="Barlow Light" charset="0"/>
                        </a:rPr>
                        <a:t>Studente</a:t>
                      </a:r>
                      <a:r>
                        <a:rPr lang="it-IT" sz="1050" b="0" i="0" u="none" strike="noStrike" baseline="0" dirty="0">
                          <a:solidFill>
                            <a:srgbClr val="000000"/>
                          </a:solidFill>
                          <a:latin typeface="Barlow Light" charset="0"/>
                        </a:rPr>
                        <a:t>  1</a:t>
                      </a:r>
                      <a:endParaRPr lang="it-IT" sz="1050" b="0" i="0" u="none" strike="noStrike" dirty="0">
                        <a:solidFill>
                          <a:srgbClr val="000000"/>
                        </a:solidFill>
                        <a:latin typeface="Barlow Light"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2 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vMerge="1">
                  <a:txBody>
                    <a:bodyPr/>
                    <a:lstStyle/>
                    <a:p>
                      <a:endParaRPr lang="it-IT"/>
                    </a:p>
                  </a:txBody>
                  <a:tcPr/>
                </a:tc>
                <a:tc>
                  <a:txBody>
                    <a:bodyPr/>
                    <a:lstStyle/>
                    <a:p>
                      <a:pPr algn="l" fontAlgn="t"/>
                      <a:r>
                        <a:rPr lang="it-IT" sz="1050" b="0" i="0" u="none" strike="noStrike" dirty="0">
                          <a:solidFill>
                            <a:srgbClr val="000000"/>
                          </a:solidFill>
                          <a:latin typeface="Barlow Light" charset="0"/>
                        </a:rPr>
                        <a:t>Studente</a:t>
                      </a:r>
                      <a:r>
                        <a:rPr lang="it-IT" sz="1050" b="0" i="0" u="none" strike="noStrike" baseline="0" dirty="0">
                          <a:solidFill>
                            <a:srgbClr val="000000"/>
                          </a:solidFill>
                          <a:latin typeface="Barlow Light" charset="0"/>
                        </a:rPr>
                        <a:t>  2</a:t>
                      </a:r>
                      <a:endParaRPr lang="it-IT" sz="1050" b="0" i="0" u="none" strike="noStrike" dirty="0">
                        <a:solidFill>
                          <a:srgbClr val="000000"/>
                        </a:solidFill>
                        <a:latin typeface="Barlow Light"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0025">
                <a:tc vMerge="1">
                  <a:txBody>
                    <a:bodyPr/>
                    <a:lstStyle/>
                    <a:p>
                      <a:endParaRPr lang="it-IT"/>
                    </a:p>
                  </a:txBody>
                  <a:tcPr/>
                </a:tc>
                <a:tc>
                  <a:txBody>
                    <a:bodyPr/>
                    <a:lstStyle/>
                    <a:p>
                      <a:pPr marL="0" marR="0" indent="0" algn="l" defTabSz="914400" rtl="0" eaLnBrk="1" fontAlgn="t" latinLnBrk="0" hangingPunct="1">
                        <a:lnSpc>
                          <a:spcPct val="100000"/>
                        </a:lnSpc>
                        <a:spcBef>
                          <a:spcPts val="0"/>
                        </a:spcBef>
                        <a:spcAft>
                          <a:spcPts val="0"/>
                        </a:spcAft>
                        <a:buClr>
                          <a:srgbClr val="000000"/>
                        </a:buClr>
                        <a:buSzTx/>
                        <a:buFont typeface="Arial"/>
                        <a:buNone/>
                        <a:tabLst/>
                        <a:defRPr/>
                      </a:pPr>
                      <a:r>
                        <a:rPr lang="it-IT" sz="1050" b="0" i="0" u="none" strike="noStrike" dirty="0">
                          <a:solidFill>
                            <a:srgbClr val="000000"/>
                          </a:solidFill>
                          <a:latin typeface="Barlow Light" charset="0"/>
                        </a:rPr>
                        <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1050" b="0" i="0" u="none" strike="noStrike" dirty="0">
                          <a:solidFill>
                            <a:srgbClr val="000000"/>
                          </a:solidFill>
                          <a:latin typeface="Barlow Light" charset="0"/>
                        </a:rPr>
                        <a:t>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vMerge="1">
                  <a:txBody>
                    <a:bodyPr/>
                    <a:lstStyle/>
                    <a:p>
                      <a:pPr algn="l" fontAlgn="ctr"/>
                      <a:endParaRPr lang="it-IT" sz="1100" b="0" i="0" u="none" strike="noStrike" dirty="0">
                        <a:solidFill>
                          <a:srgbClr val="FF0000"/>
                        </a:solidFill>
                        <a:latin typeface="Barlow Light"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it-IT" sz="1050" b="0" i="0" u="none" strike="noStrike" dirty="0">
                          <a:solidFill>
                            <a:srgbClr val="000000"/>
                          </a:solidFill>
                          <a:latin typeface="Barlow Light" charset="0"/>
                        </a:rPr>
                        <a:t>Studente </a:t>
                      </a:r>
                      <a:r>
                        <a:rPr lang="it-IT" sz="1050" b="0" i="1" u="none" strike="noStrike" dirty="0">
                          <a:solidFill>
                            <a:srgbClr val="000000"/>
                          </a:solidFill>
                          <a:latin typeface="Barlow Light" charset="0"/>
                        </a:rPr>
                        <a:t>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algn="l" fontAlgn="ctr"/>
                      <a:r>
                        <a:rPr lang="it-IT" sz="1050" b="0" i="0" u="none" strike="noStrike" dirty="0">
                          <a:solidFill>
                            <a:schemeClr val="tx1"/>
                          </a:solidFill>
                          <a:latin typeface="Barlow Light" charset="0"/>
                        </a:rPr>
                        <a:t>Sintesi e visione</a:t>
                      </a:r>
                      <a:r>
                        <a:rPr lang="it-IT" sz="1050" b="0" i="0" u="none" strike="noStrike" baseline="0" dirty="0">
                          <a:solidFill>
                            <a:schemeClr val="tx1"/>
                          </a:solidFill>
                          <a:latin typeface="Barlow Light" charset="0"/>
                        </a:rPr>
                        <a:t> d'insieme   </a:t>
                      </a:r>
                      <a:r>
                        <a:rPr lang="it-IT" sz="1050" b="0" i="0" u="none" strike="noStrike" dirty="0">
                          <a:solidFill>
                            <a:schemeClr val="tx1"/>
                          </a:solidFill>
                          <a:latin typeface="Barlow Light" charset="0"/>
                        </a:rPr>
                        <a:t>(punti 1 - 3)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
                          <a:srgbClr val="000000"/>
                        </a:buClr>
                        <a:buSzTx/>
                        <a:buFont typeface="Arial"/>
                        <a:buNone/>
                        <a:tabLst/>
                        <a:defRPr/>
                      </a:pPr>
                      <a:r>
                        <a:rPr lang="it-IT" sz="1050" b="0" i="0" u="none" strike="noStrike" dirty="0">
                          <a:solidFill>
                            <a:srgbClr val="000000"/>
                          </a:solidFill>
                          <a:latin typeface="Barlow Light" charset="0"/>
                        </a:rPr>
                        <a:t>Studente </a:t>
                      </a:r>
                      <a:r>
                        <a:rPr lang="it-IT" sz="1050" b="0" i="1" u="none" strike="noStrike" dirty="0">
                          <a:solidFill>
                            <a:srgbClr val="000000"/>
                          </a:solidFill>
                          <a:latin typeface="Barlow Light" charset="0"/>
                        </a:rPr>
                        <a:t>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00025">
                <a:tc>
                  <a:txBody>
                    <a:bodyPr/>
                    <a:lstStyle/>
                    <a:p>
                      <a:pPr algn="l" fontAlgn="ctr"/>
                      <a:r>
                        <a:rPr lang="it-IT" sz="1050" b="0" i="0" u="none" strike="noStrike" dirty="0">
                          <a:solidFill>
                            <a:schemeClr val="tx1"/>
                          </a:solidFill>
                          <a:latin typeface="Barlow Light" charset="0"/>
                        </a:rPr>
                        <a:t>Esposizione    (punti 1 - 4)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
                          <a:srgbClr val="000000"/>
                        </a:buClr>
                        <a:buSzTx/>
                        <a:buFont typeface="Arial"/>
                        <a:buNone/>
                        <a:tabLst/>
                        <a:defRPr/>
                      </a:pPr>
                      <a:r>
                        <a:rPr lang="it-IT" sz="1050" b="0" i="0" u="none" strike="noStrike" dirty="0">
                          <a:solidFill>
                            <a:srgbClr val="000000"/>
                          </a:solidFill>
                          <a:latin typeface="Barlow Light" charset="0"/>
                        </a:rPr>
                        <a:t>Studente </a:t>
                      </a:r>
                      <a:r>
                        <a:rPr lang="it-IT" sz="1050" b="0" i="1" u="none" strike="noStrike" dirty="0">
                          <a:solidFill>
                            <a:srgbClr val="000000"/>
                          </a:solidFill>
                          <a:latin typeface="Barlow Light" charset="0"/>
                        </a:rPr>
                        <a:t>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it-IT" sz="1050" b="0" i="0" u="none" strike="noStrike" dirty="0">
                        <a:solidFill>
                          <a:srgbClr val="000000"/>
                        </a:solidFill>
                        <a:latin typeface="Barlow Light"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3" name="Rettangolo 12"/>
          <p:cNvSpPr/>
          <p:nvPr/>
        </p:nvSpPr>
        <p:spPr>
          <a:xfrm>
            <a:off x="320394" y="2931790"/>
            <a:ext cx="1571264" cy="261610"/>
          </a:xfrm>
          <a:prstGeom prst="rect">
            <a:avLst/>
          </a:prstGeom>
        </p:spPr>
        <p:txBody>
          <a:bodyPr wrap="none">
            <a:spAutoFit/>
          </a:bodyPr>
          <a:lstStyle/>
          <a:p>
            <a:r>
              <a:rPr lang="en-US" sz="1050" b="1" u="sng" kern="1200" dirty="0" err="1">
                <a:solidFill>
                  <a:srgbClr val="0070C0"/>
                </a:solidFill>
                <a:latin typeface="Barlow Light" charset="0"/>
              </a:rPr>
              <a:t>Valutazione</a:t>
            </a:r>
            <a:r>
              <a:rPr lang="en-US" sz="1050" b="1" u="sng" kern="1200" dirty="0">
                <a:solidFill>
                  <a:srgbClr val="0070C0"/>
                </a:solidFill>
                <a:latin typeface="Barlow Light" charset="0"/>
              </a:rPr>
              <a:t> </a:t>
            </a:r>
            <a:r>
              <a:rPr lang="en-US" sz="1050" b="1" u="sng" kern="1200" dirty="0" err="1">
                <a:solidFill>
                  <a:srgbClr val="0070C0"/>
                </a:solidFill>
                <a:latin typeface="Barlow Light" charset="0"/>
              </a:rPr>
              <a:t>dei</a:t>
            </a:r>
            <a:r>
              <a:rPr lang="en-US" sz="1050" b="1" u="sng" kern="1200" dirty="0">
                <a:solidFill>
                  <a:srgbClr val="0070C0"/>
                </a:solidFill>
                <a:latin typeface="Barlow Light" charset="0"/>
              </a:rPr>
              <a:t> </a:t>
            </a:r>
            <a:r>
              <a:rPr lang="en-US" sz="1050" b="1" u="sng" kern="1200" dirty="0" err="1">
                <a:solidFill>
                  <a:srgbClr val="0070C0"/>
                </a:solidFill>
                <a:latin typeface="Barlow Light" charset="0"/>
              </a:rPr>
              <a:t>gruppi</a:t>
            </a:r>
            <a:endParaRPr lang="it-IT" sz="1050" dirty="0"/>
          </a:p>
        </p:txBody>
      </p:sp>
      <p:sp>
        <p:nvSpPr>
          <p:cNvPr id="14" name="CasellaDiTesto 13"/>
          <p:cNvSpPr txBox="1"/>
          <p:nvPr/>
        </p:nvSpPr>
        <p:spPr>
          <a:xfrm>
            <a:off x="323528" y="919158"/>
            <a:ext cx="8427169" cy="430887"/>
          </a:xfrm>
          <a:prstGeom prst="rect">
            <a:avLst/>
          </a:prstGeom>
          <a:noFill/>
        </p:spPr>
        <p:txBody>
          <a:bodyPr wrap="square" rtlCol="0">
            <a:spAutoFit/>
          </a:bodyPr>
          <a:lstStyle/>
          <a:p>
            <a:r>
              <a:rPr lang="it-IT" sz="1100" dirty="0">
                <a:latin typeface="Barlow Light" charset="0"/>
              </a:rPr>
              <a:t>L'autovalutazione individuale e tra pari viene resa nota solo al docente. Lo scopo non e' integrare il voto numerico, ma incidere sui processi di autocoscienza e metacognizione, sollecitando lo sviluppo di competenze di autoanalisi, autoregolazione e valutazione tra pari.</a:t>
            </a:r>
          </a:p>
        </p:txBody>
      </p:sp>
      <p:pic>
        <p:nvPicPr>
          <p:cNvPr id="15" name="Immagine 14" descr="gmoduli.png"/>
          <p:cNvPicPr>
            <a:picLocks noChangeAspect="1"/>
          </p:cNvPicPr>
          <p:nvPr/>
        </p:nvPicPr>
        <p:blipFill>
          <a:blip r:embed="rId2"/>
          <a:stretch>
            <a:fillRect/>
          </a:stretch>
        </p:blipFill>
        <p:spPr>
          <a:xfrm>
            <a:off x="8433123" y="2364059"/>
            <a:ext cx="432048" cy="574205"/>
          </a:xfrm>
          <a:prstGeom prst="rect">
            <a:avLst/>
          </a:prstGeom>
        </p:spPr>
      </p:pic>
      <p:sp>
        <p:nvSpPr>
          <p:cNvPr id="7" name="CasellaDiTesto 6">
            <a:extLst>
              <a:ext uri="{FF2B5EF4-FFF2-40B4-BE49-F238E27FC236}">
                <a16:creationId xmlns:a16="http://schemas.microsoft.com/office/drawing/2014/main" id="{F7B0510B-E5B9-9855-A6D4-2399A78E2DCD}"/>
              </a:ext>
            </a:extLst>
          </p:cNvPr>
          <p:cNvSpPr txBox="1"/>
          <p:nvPr/>
        </p:nvSpPr>
        <p:spPr>
          <a:xfrm>
            <a:off x="6948263" y="251184"/>
            <a:ext cx="1925461" cy="52322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dirty="0">
                <a:solidFill>
                  <a:schemeClr val="bg1"/>
                </a:solidFill>
              </a:rPr>
              <a:t>Fase 5: autovalutazione del lavoro di gruppo</a:t>
            </a:r>
          </a:p>
        </p:txBody>
      </p:sp>
      <p:sp>
        <p:nvSpPr>
          <p:cNvPr id="9" name="Oval 1">
            <a:extLst>
              <a:ext uri="{FF2B5EF4-FFF2-40B4-BE49-F238E27FC236}">
                <a16:creationId xmlns:a16="http://schemas.microsoft.com/office/drawing/2014/main" id="{004D37C9-52A9-55DA-AFF5-77BCD1AD6E16}"/>
              </a:ext>
            </a:extLst>
          </p:cNvPr>
          <p:cNvSpPr/>
          <p:nvPr/>
        </p:nvSpPr>
        <p:spPr>
          <a:xfrm>
            <a:off x="274567" y="358310"/>
            <a:ext cx="432048" cy="413238"/>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5</a:t>
            </a:r>
          </a:p>
        </p:txBody>
      </p:sp>
      <p:sp>
        <p:nvSpPr>
          <p:cNvPr id="11" name="Titolo 1">
            <a:extLst>
              <a:ext uri="{FF2B5EF4-FFF2-40B4-BE49-F238E27FC236}">
                <a16:creationId xmlns:a16="http://schemas.microsoft.com/office/drawing/2014/main" id="{B7A7476F-2C94-41F1-5134-96EDA3A55723}"/>
              </a:ext>
            </a:extLst>
          </p:cNvPr>
          <p:cNvSpPr>
            <a:spLocks noGrp="1"/>
          </p:cNvSpPr>
          <p:nvPr>
            <p:ph type="title"/>
          </p:nvPr>
        </p:nvSpPr>
        <p:spPr>
          <a:xfrm>
            <a:off x="870120" y="214953"/>
            <a:ext cx="7475221" cy="556595"/>
          </a:xfrm>
        </p:spPr>
        <p:txBody>
          <a:bodyPr/>
          <a:lstStyle/>
          <a:p>
            <a:r>
              <a:rPr lang="it-IT" dirty="0"/>
              <a:t>Autovalutazione </a:t>
            </a:r>
            <a:r>
              <a:rPr lang="it-IT" dirty="0" err="1"/>
              <a:t>role</a:t>
            </a:r>
            <a:r>
              <a:rPr lang="it-IT" dirty="0"/>
              <a:t> play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9BCC6-4BB7-A11D-1F11-44FE34E10370}"/>
            </a:ext>
          </a:extLst>
        </p:cNvPr>
        <p:cNvGrpSpPr/>
        <p:nvPr/>
      </p:nvGrpSpPr>
      <p:grpSpPr>
        <a:xfrm>
          <a:off x="0" y="0"/>
          <a:ext cx="0" cy="0"/>
          <a:chOff x="0" y="0"/>
          <a:chExt cx="0" cy="0"/>
        </a:xfrm>
      </p:grpSpPr>
      <p:sp>
        <p:nvSpPr>
          <p:cNvPr id="11" name="Rettangolo 10">
            <a:extLst>
              <a:ext uri="{FF2B5EF4-FFF2-40B4-BE49-F238E27FC236}">
                <a16:creationId xmlns:a16="http://schemas.microsoft.com/office/drawing/2014/main" id="{DF8A84F9-587E-A52F-2243-052528D005A6}"/>
              </a:ext>
            </a:extLst>
          </p:cNvPr>
          <p:cNvSpPr/>
          <p:nvPr/>
        </p:nvSpPr>
        <p:spPr>
          <a:xfrm>
            <a:off x="1115617" y="247174"/>
            <a:ext cx="748883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Verifiche e valutazioni </a:t>
            </a:r>
            <a:r>
              <a:rPr lang="it-IT" sz="1800" i="1" dirty="0">
                <a:solidFill>
                  <a:srgbClr val="00B050"/>
                </a:solidFill>
                <a:latin typeface="Barlow Semi Condensed Medium" panose="020B0604020202020204" pitchFamily="2" charset="0"/>
                <a:sym typeface="Bebas Neue"/>
              </a:rPr>
              <a:t>Griglia di valutazione</a:t>
            </a:r>
            <a:endParaRPr lang="it-IT" sz="3600" i="1" dirty="0">
              <a:solidFill>
                <a:srgbClr val="00B050"/>
              </a:solidFill>
              <a:latin typeface="Barlow Semi Condensed Medium" panose="020B0604020202020204" pitchFamily="2" charset="0"/>
            </a:endParaRPr>
          </a:p>
        </p:txBody>
      </p:sp>
      <p:sp>
        <p:nvSpPr>
          <p:cNvPr id="9" name="Segnaposto contenuto 2">
            <a:extLst>
              <a:ext uri="{FF2B5EF4-FFF2-40B4-BE49-F238E27FC236}">
                <a16:creationId xmlns:a16="http://schemas.microsoft.com/office/drawing/2014/main" id="{23A99CA8-38C0-BE35-D8C2-CE56FDB82351}"/>
              </a:ext>
            </a:extLst>
          </p:cNvPr>
          <p:cNvSpPr txBox="1">
            <a:spLocks/>
          </p:cNvSpPr>
          <p:nvPr/>
        </p:nvSpPr>
        <p:spPr>
          <a:xfrm>
            <a:off x="323528" y="1087468"/>
            <a:ext cx="8375376" cy="33215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200" dirty="0">
                <a:latin typeface="+mn-lt"/>
              </a:rPr>
              <a:t>Griglia di valutazione </a:t>
            </a:r>
            <a:r>
              <a:rPr lang="it-IT" sz="1200" u="sng" dirty="0">
                <a:latin typeface="+mn-lt"/>
              </a:rPr>
              <a:t>dell’intero processo di apprendimento </a:t>
            </a:r>
            <a:r>
              <a:rPr lang="it-IT" sz="1200" dirty="0">
                <a:latin typeface="+mn-lt"/>
              </a:rPr>
              <a:t>di questo intervento didattico</a:t>
            </a:r>
          </a:p>
          <a:p>
            <a:endParaRPr lang="it-IT" sz="1200" dirty="0">
              <a:latin typeface="+mn-lt"/>
            </a:endParaRPr>
          </a:p>
          <a:p>
            <a:endParaRPr lang="it-IT" sz="1200" dirty="0">
              <a:latin typeface="+mn-lt"/>
            </a:endParaRPr>
          </a:p>
        </p:txBody>
      </p:sp>
      <p:graphicFrame>
        <p:nvGraphicFramePr>
          <p:cNvPr id="21" name="Tabella 20">
            <a:extLst>
              <a:ext uri="{FF2B5EF4-FFF2-40B4-BE49-F238E27FC236}">
                <a16:creationId xmlns:a16="http://schemas.microsoft.com/office/drawing/2014/main" id="{AF5483DD-B5E5-DC54-0CDE-277B031D95E2}"/>
              </a:ext>
            </a:extLst>
          </p:cNvPr>
          <p:cNvGraphicFramePr>
            <a:graphicFrameLocks noGrp="1"/>
          </p:cNvGraphicFramePr>
          <p:nvPr>
            <p:extLst>
              <p:ext uri="{D42A27DB-BD31-4B8C-83A1-F6EECF244321}">
                <p14:modId xmlns:p14="http://schemas.microsoft.com/office/powerpoint/2010/main" val="4034158207"/>
              </p:ext>
            </p:extLst>
          </p:nvPr>
        </p:nvGraphicFramePr>
        <p:xfrm>
          <a:off x="395536" y="1470542"/>
          <a:ext cx="8352928" cy="2762248"/>
        </p:xfrm>
        <a:graphic>
          <a:graphicData uri="http://schemas.openxmlformats.org/drawingml/2006/table">
            <a:tbl>
              <a:tblPr firstRow="1" firstCol="1">
                <a:tableStyleId>{F5AB1C69-6EDB-4FF4-983F-18BD219EF322}</a:tableStyleId>
              </a:tblPr>
              <a:tblGrid>
                <a:gridCol w="1940451">
                  <a:extLst>
                    <a:ext uri="{9D8B030D-6E8A-4147-A177-3AD203B41FA5}">
                      <a16:colId xmlns:a16="http://schemas.microsoft.com/office/drawing/2014/main" val="4137939571"/>
                    </a:ext>
                  </a:extLst>
                </a:gridCol>
                <a:gridCol w="3289439">
                  <a:extLst>
                    <a:ext uri="{9D8B030D-6E8A-4147-A177-3AD203B41FA5}">
                      <a16:colId xmlns:a16="http://schemas.microsoft.com/office/drawing/2014/main" val="809330597"/>
                    </a:ext>
                  </a:extLst>
                </a:gridCol>
                <a:gridCol w="1454106">
                  <a:extLst>
                    <a:ext uri="{9D8B030D-6E8A-4147-A177-3AD203B41FA5}">
                      <a16:colId xmlns:a16="http://schemas.microsoft.com/office/drawing/2014/main" val="3463911828"/>
                    </a:ext>
                  </a:extLst>
                </a:gridCol>
                <a:gridCol w="1668932">
                  <a:extLst>
                    <a:ext uri="{9D8B030D-6E8A-4147-A177-3AD203B41FA5}">
                      <a16:colId xmlns:a16="http://schemas.microsoft.com/office/drawing/2014/main" val="3289005614"/>
                    </a:ext>
                  </a:extLst>
                </a:gridCol>
              </a:tblGrid>
              <a:tr h="164810">
                <a:tc>
                  <a:txBody>
                    <a:bodyPr/>
                    <a:lstStyle/>
                    <a:p>
                      <a:r>
                        <a:rPr lang="it-IT" sz="1100" b="1" dirty="0"/>
                        <a:t>Criteri di Valutazione</a:t>
                      </a:r>
                      <a:endParaRPr lang="it-IT" sz="1100" dirty="0"/>
                    </a:p>
                  </a:txBody>
                  <a:tcPr marL="29084" marR="29084" marT="14542" marB="14542" anchor="ctr"/>
                </a:tc>
                <a:tc>
                  <a:txBody>
                    <a:bodyPr/>
                    <a:lstStyle/>
                    <a:p>
                      <a:r>
                        <a:rPr lang="it-IT" sz="1100" b="1" dirty="0"/>
                        <a:t>Descrizione</a:t>
                      </a:r>
                      <a:endParaRPr lang="it-IT" sz="1100" dirty="0"/>
                    </a:p>
                  </a:txBody>
                  <a:tcPr marL="29084" marR="29084" marT="14542" marB="14542" anchor="ctr"/>
                </a:tc>
                <a:tc>
                  <a:txBody>
                    <a:bodyPr/>
                    <a:lstStyle/>
                    <a:p>
                      <a:r>
                        <a:rPr lang="it-IT" sz="1100" b="1"/>
                        <a:t>Punteggio Min (2)</a:t>
                      </a:r>
                      <a:endParaRPr lang="it-IT" sz="1100"/>
                    </a:p>
                  </a:txBody>
                  <a:tcPr marL="29084" marR="29084" marT="14542" marB="14542" anchor="ctr"/>
                </a:tc>
                <a:tc>
                  <a:txBody>
                    <a:bodyPr/>
                    <a:lstStyle/>
                    <a:p>
                      <a:r>
                        <a:rPr lang="it-IT" sz="1100" b="1"/>
                        <a:t>Punteggio Max (10)</a:t>
                      </a:r>
                      <a:endParaRPr lang="it-IT" sz="1100"/>
                    </a:p>
                  </a:txBody>
                  <a:tcPr marL="29084" marR="29084" marT="14542" marB="14542" anchor="ctr"/>
                </a:tc>
                <a:extLst>
                  <a:ext uri="{0D108BD9-81ED-4DB2-BD59-A6C34878D82A}">
                    <a16:rowId xmlns:a16="http://schemas.microsoft.com/office/drawing/2014/main" val="3259067477"/>
                  </a:ext>
                </a:extLst>
              </a:tr>
              <a:tr h="379340">
                <a:tc>
                  <a:txBody>
                    <a:bodyPr/>
                    <a:lstStyle/>
                    <a:p>
                      <a:r>
                        <a:rPr lang="it-IT" sz="1100" b="1" dirty="0"/>
                        <a:t>Conoscenze: Architettura e componenti</a:t>
                      </a:r>
                      <a:endParaRPr lang="it-IT" sz="1100" dirty="0"/>
                    </a:p>
                  </a:txBody>
                  <a:tcPr marL="29084" marR="29084" marT="14542" marB="14542" anchor="ctr"/>
                </a:tc>
                <a:tc>
                  <a:txBody>
                    <a:bodyPr/>
                    <a:lstStyle/>
                    <a:p>
                      <a:r>
                        <a:rPr lang="it-IT" sz="1100" dirty="0"/>
                        <a:t>Conoscere l'architettura di un PC e descrivere le caratteristiche principali dei componenti hardware.</a:t>
                      </a:r>
                    </a:p>
                  </a:txBody>
                  <a:tcPr marL="29084" marR="29084" marT="14542" marB="14542" anchor="ctr"/>
                </a:tc>
                <a:tc>
                  <a:txBody>
                    <a:bodyPr/>
                    <a:lstStyle/>
                    <a:p>
                      <a:r>
                        <a:rPr lang="it-IT" sz="1100"/>
                        <a:t>Conoscenze frammentarie o errate.</a:t>
                      </a:r>
                    </a:p>
                  </a:txBody>
                  <a:tcPr marL="29084" marR="29084" marT="14542" marB="14542" anchor="ctr"/>
                </a:tc>
                <a:tc>
                  <a:txBody>
                    <a:bodyPr/>
                    <a:lstStyle/>
                    <a:p>
                      <a:r>
                        <a:rPr lang="it-IT" sz="1100"/>
                        <a:t>Conoscenze approfondite e dettagliate.</a:t>
                      </a:r>
                    </a:p>
                  </a:txBody>
                  <a:tcPr marL="29084" marR="29084" marT="14542" marB="14542" anchor="ctr"/>
                </a:tc>
                <a:extLst>
                  <a:ext uri="{0D108BD9-81ED-4DB2-BD59-A6C34878D82A}">
                    <a16:rowId xmlns:a16="http://schemas.microsoft.com/office/drawing/2014/main" val="4287289745"/>
                  </a:ext>
                </a:extLst>
              </a:tr>
              <a:tr h="288032">
                <a:tc>
                  <a:txBody>
                    <a:bodyPr/>
                    <a:lstStyle/>
                    <a:p>
                      <a:r>
                        <a:rPr lang="it-IT" sz="1100" b="1"/>
                        <a:t>Abilità: Valutazione e configurazione</a:t>
                      </a:r>
                      <a:endParaRPr lang="it-IT" sz="1100"/>
                    </a:p>
                  </a:txBody>
                  <a:tcPr marL="29084" marR="29084" marT="14542" marB="14542" anchor="ctr"/>
                </a:tc>
                <a:tc>
                  <a:txBody>
                    <a:bodyPr/>
                    <a:lstStyle/>
                    <a:p>
                      <a:r>
                        <a:rPr lang="it-IT" sz="1100" dirty="0"/>
                        <a:t>Valutare le prestazioni di componenti hardware e configurare un PC scegliendo compatibilità.</a:t>
                      </a:r>
                    </a:p>
                  </a:txBody>
                  <a:tcPr marL="29084" marR="29084" marT="14542" marB="14542" anchor="ctr"/>
                </a:tc>
                <a:tc>
                  <a:txBody>
                    <a:bodyPr/>
                    <a:lstStyle/>
                    <a:p>
                      <a:r>
                        <a:rPr lang="it-IT" sz="1100"/>
                        <a:t>Scelta incoerente o inadeguata.</a:t>
                      </a:r>
                    </a:p>
                  </a:txBody>
                  <a:tcPr marL="29084" marR="29084" marT="14542" marB="14542" anchor="ctr"/>
                </a:tc>
                <a:tc>
                  <a:txBody>
                    <a:bodyPr/>
                    <a:lstStyle/>
                    <a:p>
                      <a:r>
                        <a:rPr lang="it-IT" sz="1100" dirty="0"/>
                        <a:t>Scelta corretta e ben argomentata.</a:t>
                      </a:r>
                    </a:p>
                  </a:txBody>
                  <a:tcPr marL="29084" marR="29084" marT="14542" marB="14542" anchor="ctr"/>
                </a:tc>
                <a:extLst>
                  <a:ext uri="{0D108BD9-81ED-4DB2-BD59-A6C34878D82A}">
                    <a16:rowId xmlns:a16="http://schemas.microsoft.com/office/drawing/2014/main" val="762021360"/>
                  </a:ext>
                </a:extLst>
              </a:tr>
              <a:tr h="211700">
                <a:tc>
                  <a:txBody>
                    <a:bodyPr/>
                    <a:lstStyle/>
                    <a:p>
                      <a:r>
                        <a:rPr lang="it-IT" sz="1100" b="1" dirty="0"/>
                        <a:t>Competenze: Progettazione e assemblaggio</a:t>
                      </a:r>
                      <a:endParaRPr lang="it-IT" sz="1100" dirty="0"/>
                    </a:p>
                  </a:txBody>
                  <a:tcPr marL="29084" marR="29084" marT="14542" marB="14542" anchor="ctr"/>
                </a:tc>
                <a:tc>
                  <a:txBody>
                    <a:bodyPr/>
                    <a:lstStyle/>
                    <a:p>
                      <a:r>
                        <a:rPr lang="it-IT" sz="1100" dirty="0"/>
                        <a:t>Progettare e assemblare un PC secondo specifici requisiti funzionali e prestazionali.</a:t>
                      </a:r>
                    </a:p>
                  </a:txBody>
                  <a:tcPr marL="29084" marR="29084" marT="14542" marB="14542" anchor="ctr"/>
                </a:tc>
                <a:tc>
                  <a:txBody>
                    <a:bodyPr/>
                    <a:lstStyle/>
                    <a:p>
                      <a:r>
                        <a:rPr lang="it-IT" sz="1100" dirty="0"/>
                        <a:t>Assistenza costante necessaria.</a:t>
                      </a:r>
                    </a:p>
                  </a:txBody>
                  <a:tcPr marL="29084" marR="29084" marT="14542" marB="14542" anchor="ctr"/>
                </a:tc>
                <a:tc>
                  <a:txBody>
                    <a:bodyPr/>
                    <a:lstStyle/>
                    <a:p>
                      <a:r>
                        <a:rPr lang="it-IT" sz="1100"/>
                        <a:t>Autonomia completa nel compito.</a:t>
                      </a:r>
                    </a:p>
                  </a:txBody>
                  <a:tcPr marL="29084" marR="29084" marT="14542" marB="14542" anchor="ctr"/>
                </a:tc>
                <a:extLst>
                  <a:ext uri="{0D108BD9-81ED-4DB2-BD59-A6C34878D82A}">
                    <a16:rowId xmlns:a16="http://schemas.microsoft.com/office/drawing/2014/main" val="2626447195"/>
                  </a:ext>
                </a:extLst>
              </a:tr>
              <a:tr h="0">
                <a:tc>
                  <a:txBody>
                    <a:bodyPr/>
                    <a:lstStyle/>
                    <a:p>
                      <a:r>
                        <a:rPr lang="it-IT" sz="1100" b="1" dirty="0"/>
                        <a:t>Competenze trasversali:  Collaborazione</a:t>
                      </a:r>
                      <a:endParaRPr lang="it-IT" sz="1100" dirty="0"/>
                    </a:p>
                  </a:txBody>
                  <a:tcPr marL="29084" marR="29084" marT="14542" marB="14542" anchor="ctr"/>
                </a:tc>
                <a:tc>
                  <a:txBody>
                    <a:bodyPr/>
                    <a:lstStyle/>
                    <a:p>
                      <a:r>
                        <a:rPr lang="it-IT" sz="1100"/>
                        <a:t>Contributo personale durante il lavoro di gruppo (role play).</a:t>
                      </a:r>
                    </a:p>
                  </a:txBody>
                  <a:tcPr marL="29084" marR="29084" marT="14542" marB="14542" anchor="ctr"/>
                </a:tc>
                <a:tc>
                  <a:txBody>
                    <a:bodyPr/>
                    <a:lstStyle/>
                    <a:p>
                      <a:r>
                        <a:rPr lang="it-IT" sz="1100"/>
                        <a:t>Partecipazione limitata.</a:t>
                      </a:r>
                    </a:p>
                  </a:txBody>
                  <a:tcPr marL="29084" marR="29084" marT="14542" marB="14542" anchor="ctr"/>
                </a:tc>
                <a:tc>
                  <a:txBody>
                    <a:bodyPr/>
                    <a:lstStyle/>
                    <a:p>
                      <a:r>
                        <a:rPr lang="it-IT" sz="1100"/>
                        <a:t>Partecipazione proattiva e collaborativa.</a:t>
                      </a:r>
                    </a:p>
                  </a:txBody>
                  <a:tcPr marL="29084" marR="29084" marT="14542" marB="14542" anchor="ctr"/>
                </a:tc>
                <a:extLst>
                  <a:ext uri="{0D108BD9-81ED-4DB2-BD59-A6C34878D82A}">
                    <a16:rowId xmlns:a16="http://schemas.microsoft.com/office/drawing/2014/main" val="3855636331"/>
                  </a:ext>
                </a:extLst>
              </a:tr>
              <a:tr h="139224">
                <a:tc>
                  <a:txBody>
                    <a:bodyPr/>
                    <a:lstStyle/>
                    <a:p>
                      <a:r>
                        <a:rPr lang="it-IT" sz="1100" b="1" dirty="0"/>
                        <a:t>Competenze trasversali: Digitali</a:t>
                      </a:r>
                      <a:endParaRPr lang="it-IT" sz="1100" dirty="0"/>
                    </a:p>
                  </a:txBody>
                  <a:tcPr marL="29084" marR="29084" marT="14542" marB="14542" anchor="ctr"/>
                </a:tc>
                <a:tc>
                  <a:txBody>
                    <a:bodyPr/>
                    <a:lstStyle/>
                    <a:p>
                      <a:r>
                        <a:rPr lang="it-IT" sz="1100" dirty="0"/>
                        <a:t>Uso efficace degli strumenti digitali (simulatore, piattaforme).</a:t>
                      </a:r>
                    </a:p>
                  </a:txBody>
                  <a:tcPr marL="29084" marR="29084" marT="14542" marB="14542" anchor="ctr"/>
                </a:tc>
                <a:tc>
                  <a:txBody>
                    <a:bodyPr/>
                    <a:lstStyle/>
                    <a:p>
                      <a:r>
                        <a:rPr lang="it-IT" sz="1100"/>
                        <a:t>Utilizzo minimo o scorretto.</a:t>
                      </a:r>
                    </a:p>
                  </a:txBody>
                  <a:tcPr marL="29084" marR="29084" marT="14542" marB="14542" anchor="ctr"/>
                </a:tc>
                <a:tc>
                  <a:txBody>
                    <a:bodyPr/>
                    <a:lstStyle/>
                    <a:p>
                      <a:r>
                        <a:rPr lang="it-IT" sz="1100"/>
                        <a:t>Utilizzo avanzato e autonomo.</a:t>
                      </a:r>
                    </a:p>
                  </a:txBody>
                  <a:tcPr marL="29084" marR="29084" marT="14542" marB="14542" anchor="ctr"/>
                </a:tc>
                <a:extLst>
                  <a:ext uri="{0D108BD9-81ED-4DB2-BD59-A6C34878D82A}">
                    <a16:rowId xmlns:a16="http://schemas.microsoft.com/office/drawing/2014/main" val="400568901"/>
                  </a:ext>
                </a:extLst>
              </a:tr>
              <a:tr h="126720">
                <a:tc>
                  <a:txBody>
                    <a:bodyPr/>
                    <a:lstStyle/>
                    <a:p>
                      <a:r>
                        <a:rPr lang="it-IT" sz="1100" b="1"/>
                        <a:t>Competenze trasversali: Matematica/STEM</a:t>
                      </a:r>
                      <a:endParaRPr lang="it-IT" sz="1100"/>
                    </a:p>
                  </a:txBody>
                  <a:tcPr marL="29084" marR="29084" marT="14542" marB="14542" anchor="ctr"/>
                </a:tc>
                <a:tc>
                  <a:txBody>
                    <a:bodyPr/>
                    <a:lstStyle/>
                    <a:p>
                      <a:r>
                        <a:rPr lang="it-IT" sz="1100"/>
                        <a:t>Capacità di calcolare e confrontare specifiche tecniche di componenti (ad es. velocità, memoria).</a:t>
                      </a:r>
                    </a:p>
                  </a:txBody>
                  <a:tcPr marL="29084" marR="29084" marT="14542" marB="14542" anchor="ctr"/>
                </a:tc>
                <a:tc>
                  <a:txBody>
                    <a:bodyPr/>
                    <a:lstStyle/>
                    <a:p>
                      <a:r>
                        <a:rPr lang="it-IT" sz="1100" dirty="0"/>
                        <a:t>Errori frequenti nei calcoli.</a:t>
                      </a:r>
                    </a:p>
                  </a:txBody>
                  <a:tcPr marL="29084" marR="29084" marT="14542" marB="14542" anchor="ctr"/>
                </a:tc>
                <a:tc>
                  <a:txBody>
                    <a:bodyPr/>
                    <a:lstStyle/>
                    <a:p>
                      <a:r>
                        <a:rPr lang="it-IT" sz="1100" dirty="0"/>
                        <a:t>Calcoli accurati e comparazioni precise.</a:t>
                      </a:r>
                    </a:p>
                  </a:txBody>
                  <a:tcPr marL="29084" marR="29084" marT="14542" marB="14542" anchor="ctr"/>
                </a:tc>
                <a:extLst>
                  <a:ext uri="{0D108BD9-81ED-4DB2-BD59-A6C34878D82A}">
                    <a16:rowId xmlns:a16="http://schemas.microsoft.com/office/drawing/2014/main" val="2104413850"/>
                  </a:ext>
                </a:extLst>
              </a:tr>
              <a:tr h="300536">
                <a:tc>
                  <a:txBody>
                    <a:bodyPr/>
                    <a:lstStyle/>
                    <a:p>
                      <a:r>
                        <a:rPr lang="it-IT" sz="1100" b="1" dirty="0"/>
                        <a:t>Competenze trasversali: </a:t>
                      </a:r>
                      <a:br>
                        <a:rPr lang="it-IT" sz="1100" b="1" dirty="0"/>
                      </a:br>
                      <a:r>
                        <a:rPr lang="it-IT" sz="1100" b="1" dirty="0"/>
                        <a:t>Metacognizione</a:t>
                      </a:r>
                      <a:endParaRPr lang="it-IT" sz="1100" dirty="0"/>
                    </a:p>
                  </a:txBody>
                  <a:tcPr marL="29084" marR="29084" marT="14542" marB="14542" anchor="ctr"/>
                </a:tc>
                <a:tc>
                  <a:txBody>
                    <a:bodyPr/>
                    <a:lstStyle/>
                    <a:p>
                      <a:r>
                        <a:rPr lang="it-IT" sz="1100"/>
                        <a:t>Capacità di riflettere sui propri errori e successi durante l’attività.</a:t>
                      </a:r>
                    </a:p>
                  </a:txBody>
                  <a:tcPr marL="29084" marR="29084" marT="14542" marB="14542" anchor="ctr"/>
                </a:tc>
                <a:tc>
                  <a:txBody>
                    <a:bodyPr/>
                    <a:lstStyle/>
                    <a:p>
                      <a:r>
                        <a:rPr lang="it-IT" sz="1100"/>
                        <a:t>Analisi superficiale.</a:t>
                      </a:r>
                    </a:p>
                  </a:txBody>
                  <a:tcPr marL="29084" marR="29084" marT="14542" marB="14542" anchor="ctr"/>
                </a:tc>
                <a:tc>
                  <a:txBody>
                    <a:bodyPr/>
                    <a:lstStyle/>
                    <a:p>
                      <a:r>
                        <a:rPr lang="it-IT" sz="1100" dirty="0"/>
                        <a:t>Analisi approfondita e critica.</a:t>
                      </a:r>
                    </a:p>
                  </a:txBody>
                  <a:tcPr marL="29084" marR="29084" marT="14542" marB="14542" anchor="ctr"/>
                </a:tc>
                <a:extLst>
                  <a:ext uri="{0D108BD9-81ED-4DB2-BD59-A6C34878D82A}">
                    <a16:rowId xmlns:a16="http://schemas.microsoft.com/office/drawing/2014/main" val="882119434"/>
                  </a:ext>
                </a:extLst>
              </a:tr>
            </a:tbl>
          </a:graphicData>
        </a:graphic>
      </p:graphicFrame>
      <p:sp>
        <p:nvSpPr>
          <p:cNvPr id="24" name="CasellaDiTesto 23">
            <a:extLst>
              <a:ext uri="{FF2B5EF4-FFF2-40B4-BE49-F238E27FC236}">
                <a16:creationId xmlns:a16="http://schemas.microsoft.com/office/drawing/2014/main" id="{A0565BE0-EFB6-7D77-AB8A-FFAE2C5BEF33}"/>
              </a:ext>
            </a:extLst>
          </p:cNvPr>
          <p:cNvSpPr txBox="1"/>
          <p:nvPr/>
        </p:nvSpPr>
        <p:spPr>
          <a:xfrm>
            <a:off x="323528" y="4575566"/>
            <a:ext cx="8375376" cy="276999"/>
          </a:xfrm>
          <a:prstGeom prst="rect">
            <a:avLst/>
          </a:prstGeom>
          <a:noFill/>
        </p:spPr>
        <p:txBody>
          <a:bodyPr wrap="square">
            <a:spAutoFit/>
          </a:bodyPr>
          <a:lstStyle/>
          <a:p>
            <a:r>
              <a:rPr lang="it-IT" sz="1200" b="1" dirty="0">
                <a:latin typeface="+mn-lt"/>
              </a:rPr>
              <a:t>Calcolo del voto: </a:t>
            </a:r>
            <a:r>
              <a:rPr lang="it-IT" sz="1200" dirty="0">
                <a:latin typeface="+mn-lt"/>
              </a:rPr>
              <a:t>Somma dei punteggi ottenuti in ciascun criterio diviso il numero totale dei criteri (7)</a:t>
            </a:r>
          </a:p>
        </p:txBody>
      </p:sp>
      <p:sp>
        <p:nvSpPr>
          <p:cNvPr id="25" name="Oval 1">
            <a:extLst>
              <a:ext uri="{FF2B5EF4-FFF2-40B4-BE49-F238E27FC236}">
                <a16:creationId xmlns:a16="http://schemas.microsoft.com/office/drawing/2014/main" id="{4A66E87D-4FE1-6104-5BD4-21DF97F6C1FE}"/>
              </a:ext>
            </a:extLst>
          </p:cNvPr>
          <p:cNvSpPr/>
          <p:nvPr/>
        </p:nvSpPr>
        <p:spPr>
          <a:xfrm>
            <a:off x="179512" y="234251"/>
            <a:ext cx="432048" cy="41323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5</a:t>
            </a:r>
          </a:p>
        </p:txBody>
      </p:sp>
    </p:spTree>
    <p:extLst>
      <p:ext uri="{BB962C8B-B14F-4D97-AF65-F5344CB8AC3E}">
        <p14:creationId xmlns:p14="http://schemas.microsoft.com/office/powerpoint/2010/main" val="277858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97"/>
        <p:cNvGrpSpPr/>
        <p:nvPr/>
      </p:nvGrpSpPr>
      <p:grpSpPr>
        <a:xfrm>
          <a:off x="0" y="0"/>
          <a:ext cx="0" cy="0"/>
          <a:chOff x="0" y="0"/>
          <a:chExt cx="0" cy="0"/>
        </a:xfrm>
      </p:grpSpPr>
      <p:pic>
        <p:nvPicPr>
          <p:cNvPr id="98" name="Google Shape;98;p14"/>
          <p:cNvPicPr preferRelativeResize="0"/>
          <p:nvPr/>
        </p:nvPicPr>
        <p:blipFill>
          <a:blip r:embed="rId4">
            <a:extLst>
              <a:ext uri="{837473B0-CC2E-450A-ABE3-18F120FF3D39}">
                <a1611:picAttrSrcUrl xmlns:a1611="http://schemas.microsoft.com/office/drawing/2016/11/main" r:id="rId5"/>
              </a:ext>
            </a:extLst>
          </a:blip>
          <a:srcRect t="7809" b="7809"/>
          <a:stretch/>
        </p:blipFill>
        <p:spPr>
          <a:xfrm>
            <a:off x="2680425" y="1507700"/>
            <a:ext cx="6463500" cy="3636000"/>
          </a:xfrm>
          <a:prstGeom prst="triangle">
            <a:avLst>
              <a:gd name="adj" fmla="val 100000"/>
            </a:avLst>
          </a:prstGeom>
          <a:noFill/>
          <a:ln>
            <a:noFill/>
          </a:ln>
        </p:spPr>
      </p:pic>
      <p:sp>
        <p:nvSpPr>
          <p:cNvPr id="99" name="Google Shape;99;p14"/>
          <p:cNvSpPr txBox="1">
            <a:spLocks noGrp="1"/>
          </p:cNvSpPr>
          <p:nvPr>
            <p:ph type="ctrTitle" idx="4294967295"/>
          </p:nvPr>
        </p:nvSpPr>
        <p:spPr>
          <a:xfrm>
            <a:off x="611560" y="1670050"/>
            <a:ext cx="6751265" cy="11588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8800" dirty="0">
                <a:solidFill>
                  <a:schemeClr val="accent2"/>
                </a:solidFill>
              </a:rPr>
              <a:t>Com'è fatto?!</a:t>
            </a:r>
            <a:endParaRPr sz="8800" dirty="0">
              <a:solidFill>
                <a:schemeClr val="accent2"/>
              </a:solidFill>
            </a:endParaRPr>
          </a:p>
        </p:txBody>
      </p:sp>
      <p:sp>
        <p:nvSpPr>
          <p:cNvPr id="100" name="Google Shape;100;p14"/>
          <p:cNvSpPr txBox="1">
            <a:spLocks noGrp="1"/>
          </p:cNvSpPr>
          <p:nvPr>
            <p:ph type="subTitle" idx="4294967295"/>
          </p:nvPr>
        </p:nvSpPr>
        <p:spPr>
          <a:xfrm>
            <a:off x="611560" y="3040063"/>
            <a:ext cx="3488953" cy="1662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t-IT" sz="2000" b="1" dirty="0">
                <a:solidFill>
                  <a:schemeClr val="tx1"/>
                </a:solidFill>
              </a:rPr>
              <a:t>Alla scoperta delle componenti interne di un sistema di elaborazione</a:t>
            </a:r>
          </a:p>
        </p:txBody>
      </p:sp>
      <p:sp>
        <p:nvSpPr>
          <p:cNvPr id="8" name="Rettangolo 7">
            <a:extLst>
              <a:ext uri="{FF2B5EF4-FFF2-40B4-BE49-F238E27FC236}">
                <a16:creationId xmlns:a16="http://schemas.microsoft.com/office/drawing/2014/main" id="{151E243B-0FD6-C4B0-B304-F660071DD06E}"/>
              </a:ext>
            </a:extLst>
          </p:cNvPr>
          <p:cNvSpPr/>
          <p:nvPr/>
        </p:nvSpPr>
        <p:spPr>
          <a:xfrm>
            <a:off x="1115617" y="247174"/>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Titolo</a:t>
            </a:r>
          </a:p>
          <a:p>
            <a:pPr algn="ctr"/>
            <a:r>
              <a:rPr lang="it-IT" sz="1800" i="1" dirty="0">
                <a:solidFill>
                  <a:srgbClr val="00B050"/>
                </a:solidFill>
                <a:latin typeface="Barlow Semi Condensed Medium" panose="020B0604020202020204" pitchFamily="2" charset="0"/>
                <a:sym typeface="Bebas Neue"/>
              </a:rPr>
              <a:t>Tema proposto: Architettura e componenti dei sistemi di elaborazione</a:t>
            </a:r>
            <a:endParaRPr lang="it-IT" sz="3600" i="1" dirty="0">
              <a:solidFill>
                <a:srgbClr val="00B050"/>
              </a:solidFill>
              <a:latin typeface="Barlow Semi Condensed Medium" panose="020B0604020202020204" pitchFamily="2" charset="0"/>
            </a:endParaRPr>
          </a:p>
        </p:txBody>
      </p:sp>
      <p:sp>
        <p:nvSpPr>
          <p:cNvPr id="9" name="Oval 1">
            <a:extLst>
              <a:ext uri="{FF2B5EF4-FFF2-40B4-BE49-F238E27FC236}">
                <a16:creationId xmlns:a16="http://schemas.microsoft.com/office/drawing/2014/main" id="{EB83493B-7800-821C-2481-F488CF10BBA1}"/>
              </a:ext>
            </a:extLst>
          </p:cNvPr>
          <p:cNvSpPr/>
          <p:nvPr/>
        </p:nvSpPr>
        <p:spPr>
          <a:xfrm>
            <a:off x="179512" y="234251"/>
            <a:ext cx="432048" cy="413238"/>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lvl="0" algn="ctr">
              <a:buClrTx/>
              <a:defRPr/>
            </a:pPr>
            <a:r>
              <a:rPr kumimoji="0" lang="it-IT"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1</a:t>
            </a:r>
            <a:endParaRPr kumimoji="0" lang="en-US" sz="2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ube 59">
            <a:extLst>
              <a:ext uri="{FF2B5EF4-FFF2-40B4-BE49-F238E27FC236}">
                <a16:creationId xmlns:a16="http://schemas.microsoft.com/office/drawing/2014/main" id="{82727937-6B99-460F-AFBE-C1B123CD6E90}"/>
              </a:ext>
            </a:extLst>
          </p:cNvPr>
          <p:cNvSpPr>
            <a:spLocks noChangeAspect="1"/>
          </p:cNvSpPr>
          <p:nvPr/>
        </p:nvSpPr>
        <p:spPr>
          <a:xfrm flipH="1">
            <a:off x="6072198" y="3691911"/>
            <a:ext cx="1053121" cy="1231964"/>
          </a:xfrm>
          <a:prstGeom prst="cube">
            <a:avLst>
              <a:gd name="adj" fmla="val 20548"/>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58">
            <a:extLst>
              <a:ext uri="{FF2B5EF4-FFF2-40B4-BE49-F238E27FC236}">
                <a16:creationId xmlns:a16="http://schemas.microsoft.com/office/drawing/2014/main" id="{85C732A0-4BD9-4F8A-821E-D93CFF883478}"/>
              </a:ext>
            </a:extLst>
          </p:cNvPr>
          <p:cNvSpPr>
            <a:spLocks noChangeAspect="1"/>
          </p:cNvSpPr>
          <p:nvPr/>
        </p:nvSpPr>
        <p:spPr>
          <a:xfrm flipH="1">
            <a:off x="5000627" y="3967425"/>
            <a:ext cx="1053121" cy="956450"/>
          </a:xfrm>
          <a:prstGeom prst="cube">
            <a:avLst>
              <a:gd name="adj" fmla="val 20319"/>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57">
            <a:extLst>
              <a:ext uri="{FF2B5EF4-FFF2-40B4-BE49-F238E27FC236}">
                <a16:creationId xmlns:a16="http://schemas.microsoft.com/office/drawing/2014/main" id="{9B3761EC-5709-4C06-828F-4842BF73FFE5}"/>
              </a:ext>
            </a:extLst>
          </p:cNvPr>
          <p:cNvSpPr>
            <a:spLocks noChangeAspect="1"/>
          </p:cNvSpPr>
          <p:nvPr/>
        </p:nvSpPr>
        <p:spPr>
          <a:xfrm flipH="1">
            <a:off x="3929058" y="4214824"/>
            <a:ext cx="1053121" cy="709051"/>
          </a:xfrm>
          <a:prstGeom prst="cube">
            <a:avLst>
              <a:gd name="adj" fmla="val 20624"/>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55">
            <a:extLst>
              <a:ext uri="{FF2B5EF4-FFF2-40B4-BE49-F238E27FC236}">
                <a16:creationId xmlns:a16="http://schemas.microsoft.com/office/drawing/2014/main" id="{FC6D65DC-903C-4706-80F2-0F26488B212F}"/>
              </a:ext>
            </a:extLst>
          </p:cNvPr>
          <p:cNvSpPr>
            <a:spLocks noChangeAspect="1"/>
          </p:cNvSpPr>
          <p:nvPr/>
        </p:nvSpPr>
        <p:spPr>
          <a:xfrm flipH="1">
            <a:off x="2857488" y="4475486"/>
            <a:ext cx="1053121" cy="448390"/>
          </a:xfrm>
          <a:prstGeom prst="cube">
            <a:avLst>
              <a:gd name="adj" fmla="val 2155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12">
            <a:extLst>
              <a:ext uri="{FF2B5EF4-FFF2-40B4-BE49-F238E27FC236}">
                <a16:creationId xmlns:a16="http://schemas.microsoft.com/office/drawing/2014/main" id="{54162715-AD53-47DE-BF69-1E1532CEE94D}"/>
              </a:ext>
            </a:extLst>
          </p:cNvPr>
          <p:cNvSpPr>
            <a:spLocks noChangeAspect="1"/>
          </p:cNvSpPr>
          <p:nvPr/>
        </p:nvSpPr>
        <p:spPr>
          <a:xfrm flipH="1">
            <a:off x="1785918" y="4500576"/>
            <a:ext cx="1053121" cy="445240"/>
          </a:xfrm>
          <a:prstGeom prst="cube">
            <a:avLst>
              <a:gd name="adj" fmla="val 48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15">
            <a:extLst>
              <a:ext uri="{FF2B5EF4-FFF2-40B4-BE49-F238E27FC236}">
                <a16:creationId xmlns:a16="http://schemas.microsoft.com/office/drawing/2014/main" id="{DB046499-571C-4062-8C08-CDD03D133652}"/>
              </a:ext>
            </a:extLst>
          </p:cNvPr>
          <p:cNvSpPr>
            <a:spLocks noChangeAspect="1"/>
          </p:cNvSpPr>
          <p:nvPr/>
        </p:nvSpPr>
        <p:spPr>
          <a:xfrm flipH="1">
            <a:off x="2857489" y="4261171"/>
            <a:ext cx="1053121" cy="445240"/>
          </a:xfrm>
          <a:prstGeom prst="cube">
            <a:avLst>
              <a:gd name="adj" fmla="val 487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16">
            <a:extLst>
              <a:ext uri="{FF2B5EF4-FFF2-40B4-BE49-F238E27FC236}">
                <a16:creationId xmlns:a16="http://schemas.microsoft.com/office/drawing/2014/main" id="{E505CB29-6500-438B-9399-F94851220119}"/>
              </a:ext>
            </a:extLst>
          </p:cNvPr>
          <p:cNvSpPr>
            <a:spLocks noChangeAspect="1"/>
          </p:cNvSpPr>
          <p:nvPr/>
        </p:nvSpPr>
        <p:spPr>
          <a:xfrm flipH="1">
            <a:off x="3929059" y="3975419"/>
            <a:ext cx="1053121" cy="445240"/>
          </a:xfrm>
          <a:prstGeom prst="cube">
            <a:avLst>
              <a:gd name="adj" fmla="val 48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17">
            <a:extLst>
              <a:ext uri="{FF2B5EF4-FFF2-40B4-BE49-F238E27FC236}">
                <a16:creationId xmlns:a16="http://schemas.microsoft.com/office/drawing/2014/main" id="{7F2EC127-DD46-4486-A15B-02A16AAE6B29}"/>
              </a:ext>
            </a:extLst>
          </p:cNvPr>
          <p:cNvSpPr>
            <a:spLocks noChangeAspect="1"/>
          </p:cNvSpPr>
          <p:nvPr/>
        </p:nvSpPr>
        <p:spPr>
          <a:xfrm flipH="1">
            <a:off x="5000629" y="3761105"/>
            <a:ext cx="1053121" cy="445240"/>
          </a:xfrm>
          <a:prstGeom prst="cube">
            <a:avLst>
              <a:gd name="adj" fmla="val 487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18">
            <a:extLst>
              <a:ext uri="{FF2B5EF4-FFF2-40B4-BE49-F238E27FC236}">
                <a16:creationId xmlns:a16="http://schemas.microsoft.com/office/drawing/2014/main" id="{BBABDFBF-A961-4C7B-9500-F903A3DE669D}"/>
              </a:ext>
            </a:extLst>
          </p:cNvPr>
          <p:cNvSpPr>
            <a:spLocks noChangeAspect="1"/>
          </p:cNvSpPr>
          <p:nvPr/>
        </p:nvSpPr>
        <p:spPr>
          <a:xfrm flipH="1">
            <a:off x="6072199" y="3495115"/>
            <a:ext cx="1053121" cy="445240"/>
          </a:xfrm>
          <a:prstGeom prst="cube">
            <a:avLst>
              <a:gd name="adj" fmla="val 487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3">
            <a:extLst>
              <a:ext uri="{FF2B5EF4-FFF2-40B4-BE49-F238E27FC236}">
                <a16:creationId xmlns:a16="http://schemas.microsoft.com/office/drawing/2014/main" id="{8E4A1ACB-C9A9-4B5D-A157-67191E7E2F8D}"/>
              </a:ext>
            </a:extLst>
          </p:cNvPr>
          <p:cNvGrpSpPr>
            <a:grpSpLocks noChangeAspect="1"/>
          </p:cNvGrpSpPr>
          <p:nvPr/>
        </p:nvGrpSpPr>
        <p:grpSpPr>
          <a:xfrm>
            <a:off x="6072199" y="2566421"/>
            <a:ext cx="938777" cy="988507"/>
            <a:chOff x="5138738" y="-608163"/>
            <a:chExt cx="4786312" cy="5039851"/>
          </a:xfrm>
        </p:grpSpPr>
        <p:sp>
          <p:nvSpPr>
            <p:cNvPr id="39" name="Oval 28">
              <a:extLst>
                <a:ext uri="{FF2B5EF4-FFF2-40B4-BE49-F238E27FC236}">
                  <a16:creationId xmlns:a16="http://schemas.microsoft.com/office/drawing/2014/main" id="{CD05B68A-B19F-47F2-9DA7-95A0663BAA59}"/>
                </a:ext>
              </a:extLst>
            </p:cNvPr>
            <p:cNvSpPr/>
            <p:nvPr/>
          </p:nvSpPr>
          <p:spPr>
            <a:xfrm>
              <a:off x="5793224" y="3973382"/>
              <a:ext cx="3766861" cy="380050"/>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9">
              <a:extLst>
                <a:ext uri="{FF2B5EF4-FFF2-40B4-BE49-F238E27FC236}">
                  <a16:creationId xmlns:a16="http://schemas.microsoft.com/office/drawing/2014/main" id="{32060329-04A2-46B9-81E0-353EB68D8BFB}"/>
                </a:ext>
              </a:extLst>
            </p:cNvPr>
            <p:cNvGrpSpPr/>
            <p:nvPr/>
          </p:nvGrpSpPr>
          <p:grpSpPr>
            <a:xfrm>
              <a:off x="5138738" y="-608163"/>
              <a:ext cx="4786312" cy="5039851"/>
              <a:chOff x="5995988" y="2712903"/>
              <a:chExt cx="2457450" cy="2587625"/>
            </a:xfrm>
          </p:grpSpPr>
          <p:sp>
            <p:nvSpPr>
              <p:cNvPr id="41" name="Freeform 6">
                <a:extLst>
                  <a:ext uri="{FF2B5EF4-FFF2-40B4-BE49-F238E27FC236}">
                    <a16:creationId xmlns:a16="http://schemas.microsoft.com/office/drawing/2014/main" id="{23039AEF-6BB3-4384-BBE0-11A2890CE48C}"/>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BB489A81-DB00-411E-90AF-DD0105863ADB}"/>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33C2BF33-4BC1-456E-9F1C-86FDA8F608AD}"/>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Oval 79">
            <a:extLst>
              <a:ext uri="{FF2B5EF4-FFF2-40B4-BE49-F238E27FC236}">
                <a16:creationId xmlns:a16="http://schemas.microsoft.com/office/drawing/2014/main" id="{FBD7A9DE-5368-417F-ABF5-80B8C8620883}"/>
              </a:ext>
            </a:extLst>
          </p:cNvPr>
          <p:cNvSpPr>
            <a:spLocks noChangeAspect="1"/>
          </p:cNvSpPr>
          <p:nvPr/>
        </p:nvSpPr>
        <p:spPr>
          <a:xfrm>
            <a:off x="4084941" y="3912138"/>
            <a:ext cx="360813" cy="36402"/>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7">
            <a:extLst>
              <a:ext uri="{FF2B5EF4-FFF2-40B4-BE49-F238E27FC236}">
                <a16:creationId xmlns:a16="http://schemas.microsoft.com/office/drawing/2014/main" id="{5F9464C1-0FA0-4509-97F0-B2B81B79FC25}"/>
              </a:ext>
            </a:extLst>
          </p:cNvPr>
          <p:cNvGrpSpPr>
            <a:grpSpLocks noChangeAspect="1"/>
          </p:cNvGrpSpPr>
          <p:nvPr/>
        </p:nvGrpSpPr>
        <p:grpSpPr>
          <a:xfrm rot="20404528">
            <a:off x="2184506" y="3204134"/>
            <a:ext cx="1029550" cy="1262305"/>
            <a:chOff x="4742068" y="1262522"/>
            <a:chExt cx="520700" cy="1146176"/>
          </a:xfrm>
          <a:solidFill>
            <a:schemeClr val="tx1"/>
          </a:solidFill>
        </p:grpSpPr>
        <p:sp>
          <p:nvSpPr>
            <p:cNvPr id="47" name="Freeform 6">
              <a:extLst>
                <a:ext uri="{FF2B5EF4-FFF2-40B4-BE49-F238E27FC236}">
                  <a16:creationId xmlns:a16="http://schemas.microsoft.com/office/drawing/2014/main" id="{2E70A360-E7E9-490A-B22E-72C3A97AE310}"/>
                </a:ext>
              </a:extLst>
            </p:cNvPr>
            <p:cNvSpPr>
              <a:spLocks/>
            </p:cNvSpPr>
            <p:nvPr/>
          </p:nvSpPr>
          <p:spPr bwMode="auto">
            <a:xfrm>
              <a:off x="4742068" y="1448260"/>
              <a:ext cx="520700" cy="960438"/>
            </a:xfrm>
            <a:custGeom>
              <a:avLst/>
              <a:gdLst>
                <a:gd name="T0" fmla="*/ 359 w 740"/>
                <a:gd name="T1" fmla="*/ 85 h 685"/>
                <a:gd name="T2" fmla="*/ 297 w 740"/>
                <a:gd name="T3" fmla="*/ 76 h 685"/>
                <a:gd name="T4" fmla="*/ 263 w 740"/>
                <a:gd name="T5" fmla="*/ 70 h 685"/>
                <a:gd name="T6" fmla="*/ 241 w 740"/>
                <a:gd name="T7" fmla="*/ 80 h 685"/>
                <a:gd name="T8" fmla="*/ 179 w 740"/>
                <a:gd name="T9" fmla="*/ 154 h 685"/>
                <a:gd name="T10" fmla="*/ 147 w 740"/>
                <a:gd name="T11" fmla="*/ 165 h 685"/>
                <a:gd name="T12" fmla="*/ 123 w 740"/>
                <a:gd name="T13" fmla="*/ 141 h 685"/>
                <a:gd name="T14" fmla="*/ 129 w 740"/>
                <a:gd name="T15" fmla="*/ 114 h 685"/>
                <a:gd name="T16" fmla="*/ 214 w 740"/>
                <a:gd name="T17" fmla="*/ 12 h 685"/>
                <a:gd name="T18" fmla="*/ 237 w 740"/>
                <a:gd name="T19" fmla="*/ 1 h 685"/>
                <a:gd name="T20" fmla="*/ 402 w 740"/>
                <a:gd name="T21" fmla="*/ 2 h 685"/>
                <a:gd name="T22" fmla="*/ 502 w 740"/>
                <a:gd name="T23" fmla="*/ 43 h 685"/>
                <a:gd name="T24" fmla="*/ 544 w 740"/>
                <a:gd name="T25" fmla="*/ 99 h 685"/>
                <a:gd name="T26" fmla="*/ 582 w 740"/>
                <a:gd name="T27" fmla="*/ 170 h 685"/>
                <a:gd name="T28" fmla="*/ 603 w 740"/>
                <a:gd name="T29" fmla="*/ 210 h 685"/>
                <a:gd name="T30" fmla="*/ 614 w 740"/>
                <a:gd name="T31" fmla="*/ 213 h 685"/>
                <a:gd name="T32" fmla="*/ 690 w 740"/>
                <a:gd name="T33" fmla="*/ 161 h 685"/>
                <a:gd name="T34" fmla="*/ 724 w 740"/>
                <a:gd name="T35" fmla="*/ 160 h 685"/>
                <a:gd name="T36" fmla="*/ 739 w 740"/>
                <a:gd name="T37" fmla="*/ 190 h 685"/>
                <a:gd name="T38" fmla="*/ 722 w 740"/>
                <a:gd name="T39" fmla="*/ 217 h 685"/>
                <a:gd name="T40" fmla="*/ 679 w 740"/>
                <a:gd name="T41" fmla="*/ 247 h 685"/>
                <a:gd name="T42" fmla="*/ 606 w 740"/>
                <a:gd name="T43" fmla="*/ 297 h 685"/>
                <a:gd name="T44" fmla="*/ 569 w 740"/>
                <a:gd name="T45" fmla="*/ 287 h 685"/>
                <a:gd name="T46" fmla="*/ 488 w 740"/>
                <a:gd name="T47" fmla="*/ 170 h 685"/>
                <a:gd name="T48" fmla="*/ 486 w 740"/>
                <a:gd name="T49" fmla="*/ 168 h 685"/>
                <a:gd name="T50" fmla="*/ 423 w 740"/>
                <a:gd name="T51" fmla="*/ 257 h 685"/>
                <a:gd name="T52" fmla="*/ 434 w 740"/>
                <a:gd name="T53" fmla="*/ 268 h 685"/>
                <a:gd name="T54" fmla="*/ 554 w 740"/>
                <a:gd name="T55" fmla="*/ 374 h 685"/>
                <a:gd name="T56" fmla="*/ 570 w 740"/>
                <a:gd name="T57" fmla="*/ 388 h 685"/>
                <a:gd name="T58" fmla="*/ 583 w 740"/>
                <a:gd name="T59" fmla="*/ 419 h 685"/>
                <a:gd name="T60" fmla="*/ 583 w 740"/>
                <a:gd name="T61" fmla="*/ 483 h 685"/>
                <a:gd name="T62" fmla="*/ 584 w 740"/>
                <a:gd name="T63" fmla="*/ 637 h 685"/>
                <a:gd name="T64" fmla="*/ 563 w 740"/>
                <a:gd name="T65" fmla="*/ 674 h 685"/>
                <a:gd name="T66" fmla="*/ 505 w 740"/>
                <a:gd name="T67" fmla="*/ 652 h 685"/>
                <a:gd name="T68" fmla="*/ 503 w 740"/>
                <a:gd name="T69" fmla="*/ 637 h 685"/>
                <a:gd name="T70" fmla="*/ 503 w 740"/>
                <a:gd name="T71" fmla="*/ 465 h 685"/>
                <a:gd name="T72" fmla="*/ 485 w 740"/>
                <a:gd name="T73" fmla="*/ 431 h 685"/>
                <a:gd name="T74" fmla="*/ 361 w 740"/>
                <a:gd name="T75" fmla="*/ 345 h 685"/>
                <a:gd name="T76" fmla="*/ 359 w 740"/>
                <a:gd name="T77" fmla="*/ 344 h 685"/>
                <a:gd name="T78" fmla="*/ 330 w 740"/>
                <a:gd name="T79" fmla="*/ 384 h 685"/>
                <a:gd name="T80" fmla="*/ 291 w 740"/>
                <a:gd name="T81" fmla="*/ 437 h 685"/>
                <a:gd name="T82" fmla="*/ 259 w 740"/>
                <a:gd name="T83" fmla="*/ 454 h 685"/>
                <a:gd name="T84" fmla="*/ 41 w 740"/>
                <a:gd name="T85" fmla="*/ 455 h 685"/>
                <a:gd name="T86" fmla="*/ 1 w 740"/>
                <a:gd name="T87" fmla="*/ 412 h 685"/>
                <a:gd name="T88" fmla="*/ 42 w 740"/>
                <a:gd name="T89" fmla="*/ 373 h 685"/>
                <a:gd name="T90" fmla="*/ 205 w 740"/>
                <a:gd name="T91" fmla="*/ 373 h 685"/>
                <a:gd name="T92" fmla="*/ 237 w 740"/>
                <a:gd name="T93" fmla="*/ 352 h 685"/>
                <a:gd name="T94" fmla="*/ 271 w 740"/>
                <a:gd name="T95" fmla="*/ 278 h 685"/>
                <a:gd name="T96" fmla="*/ 304 w 740"/>
                <a:gd name="T97" fmla="*/ 206 h 685"/>
                <a:gd name="T98" fmla="*/ 334 w 740"/>
                <a:gd name="T99" fmla="*/ 141 h 685"/>
                <a:gd name="T100" fmla="*/ 358 w 740"/>
                <a:gd name="T101" fmla="*/ 88 h 685"/>
                <a:gd name="T102" fmla="*/ 359 w 740"/>
                <a:gd name="T103" fmla="*/ 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685">
                  <a:moveTo>
                    <a:pt x="359" y="85"/>
                  </a:moveTo>
                  <a:cubicBezTo>
                    <a:pt x="338" y="82"/>
                    <a:pt x="318" y="79"/>
                    <a:pt x="297" y="76"/>
                  </a:cubicBezTo>
                  <a:cubicBezTo>
                    <a:pt x="286" y="74"/>
                    <a:pt x="274" y="72"/>
                    <a:pt x="263" y="70"/>
                  </a:cubicBezTo>
                  <a:cubicBezTo>
                    <a:pt x="253" y="69"/>
                    <a:pt x="247" y="73"/>
                    <a:pt x="241" y="80"/>
                  </a:cubicBezTo>
                  <a:cubicBezTo>
                    <a:pt x="220" y="105"/>
                    <a:pt x="200" y="129"/>
                    <a:pt x="179" y="154"/>
                  </a:cubicBezTo>
                  <a:cubicBezTo>
                    <a:pt x="171" y="164"/>
                    <a:pt x="159" y="168"/>
                    <a:pt x="147" y="165"/>
                  </a:cubicBezTo>
                  <a:cubicBezTo>
                    <a:pt x="134" y="162"/>
                    <a:pt x="126" y="154"/>
                    <a:pt x="123" y="141"/>
                  </a:cubicBezTo>
                  <a:cubicBezTo>
                    <a:pt x="120" y="132"/>
                    <a:pt x="122" y="122"/>
                    <a:pt x="129" y="114"/>
                  </a:cubicBezTo>
                  <a:cubicBezTo>
                    <a:pt x="157" y="80"/>
                    <a:pt x="185" y="46"/>
                    <a:pt x="214" y="12"/>
                  </a:cubicBezTo>
                  <a:cubicBezTo>
                    <a:pt x="220" y="5"/>
                    <a:pt x="227" y="1"/>
                    <a:pt x="237" y="1"/>
                  </a:cubicBezTo>
                  <a:cubicBezTo>
                    <a:pt x="292" y="1"/>
                    <a:pt x="347" y="0"/>
                    <a:pt x="402" y="2"/>
                  </a:cubicBezTo>
                  <a:cubicBezTo>
                    <a:pt x="440" y="3"/>
                    <a:pt x="474" y="18"/>
                    <a:pt x="502" y="43"/>
                  </a:cubicBezTo>
                  <a:cubicBezTo>
                    <a:pt x="520" y="59"/>
                    <a:pt x="533" y="79"/>
                    <a:pt x="544" y="99"/>
                  </a:cubicBezTo>
                  <a:cubicBezTo>
                    <a:pt x="556" y="123"/>
                    <a:pt x="569" y="147"/>
                    <a:pt x="582" y="170"/>
                  </a:cubicBezTo>
                  <a:cubicBezTo>
                    <a:pt x="589" y="184"/>
                    <a:pt x="596" y="197"/>
                    <a:pt x="603" y="210"/>
                  </a:cubicBezTo>
                  <a:cubicBezTo>
                    <a:pt x="606" y="215"/>
                    <a:pt x="610" y="216"/>
                    <a:pt x="614" y="213"/>
                  </a:cubicBezTo>
                  <a:cubicBezTo>
                    <a:pt x="640" y="196"/>
                    <a:pt x="665" y="178"/>
                    <a:pt x="690" y="161"/>
                  </a:cubicBezTo>
                  <a:cubicBezTo>
                    <a:pt x="701" y="154"/>
                    <a:pt x="713" y="154"/>
                    <a:pt x="724" y="160"/>
                  </a:cubicBezTo>
                  <a:cubicBezTo>
                    <a:pt x="734" y="167"/>
                    <a:pt x="740" y="177"/>
                    <a:pt x="739" y="190"/>
                  </a:cubicBezTo>
                  <a:cubicBezTo>
                    <a:pt x="739" y="202"/>
                    <a:pt x="732" y="210"/>
                    <a:pt x="722" y="217"/>
                  </a:cubicBezTo>
                  <a:cubicBezTo>
                    <a:pt x="707" y="227"/>
                    <a:pt x="693" y="237"/>
                    <a:pt x="679" y="247"/>
                  </a:cubicBezTo>
                  <a:cubicBezTo>
                    <a:pt x="655" y="263"/>
                    <a:pt x="631" y="280"/>
                    <a:pt x="606" y="297"/>
                  </a:cubicBezTo>
                  <a:cubicBezTo>
                    <a:pt x="593" y="305"/>
                    <a:pt x="577" y="299"/>
                    <a:pt x="569" y="287"/>
                  </a:cubicBezTo>
                  <a:cubicBezTo>
                    <a:pt x="542" y="248"/>
                    <a:pt x="515" y="209"/>
                    <a:pt x="488" y="170"/>
                  </a:cubicBezTo>
                  <a:cubicBezTo>
                    <a:pt x="488" y="170"/>
                    <a:pt x="487" y="169"/>
                    <a:pt x="486" y="168"/>
                  </a:cubicBezTo>
                  <a:cubicBezTo>
                    <a:pt x="465" y="198"/>
                    <a:pt x="444" y="227"/>
                    <a:pt x="423" y="257"/>
                  </a:cubicBezTo>
                  <a:cubicBezTo>
                    <a:pt x="427" y="261"/>
                    <a:pt x="431" y="265"/>
                    <a:pt x="434" y="268"/>
                  </a:cubicBezTo>
                  <a:cubicBezTo>
                    <a:pt x="474" y="303"/>
                    <a:pt x="514" y="338"/>
                    <a:pt x="554" y="374"/>
                  </a:cubicBezTo>
                  <a:cubicBezTo>
                    <a:pt x="559" y="378"/>
                    <a:pt x="565" y="383"/>
                    <a:pt x="570" y="388"/>
                  </a:cubicBezTo>
                  <a:cubicBezTo>
                    <a:pt x="579" y="396"/>
                    <a:pt x="583" y="407"/>
                    <a:pt x="583" y="419"/>
                  </a:cubicBezTo>
                  <a:cubicBezTo>
                    <a:pt x="583" y="440"/>
                    <a:pt x="583" y="461"/>
                    <a:pt x="583" y="483"/>
                  </a:cubicBezTo>
                  <a:cubicBezTo>
                    <a:pt x="584" y="534"/>
                    <a:pt x="584" y="585"/>
                    <a:pt x="584" y="637"/>
                  </a:cubicBezTo>
                  <a:cubicBezTo>
                    <a:pt x="584" y="653"/>
                    <a:pt x="577" y="666"/>
                    <a:pt x="563" y="674"/>
                  </a:cubicBezTo>
                  <a:cubicBezTo>
                    <a:pt x="541" y="685"/>
                    <a:pt x="513" y="676"/>
                    <a:pt x="505" y="652"/>
                  </a:cubicBezTo>
                  <a:cubicBezTo>
                    <a:pt x="503" y="647"/>
                    <a:pt x="503" y="642"/>
                    <a:pt x="503" y="637"/>
                  </a:cubicBezTo>
                  <a:cubicBezTo>
                    <a:pt x="502" y="579"/>
                    <a:pt x="502" y="522"/>
                    <a:pt x="503" y="465"/>
                  </a:cubicBezTo>
                  <a:cubicBezTo>
                    <a:pt x="503" y="450"/>
                    <a:pt x="498" y="439"/>
                    <a:pt x="485" y="431"/>
                  </a:cubicBezTo>
                  <a:cubicBezTo>
                    <a:pt x="444" y="402"/>
                    <a:pt x="402" y="373"/>
                    <a:pt x="361" y="345"/>
                  </a:cubicBezTo>
                  <a:cubicBezTo>
                    <a:pt x="361" y="344"/>
                    <a:pt x="360" y="344"/>
                    <a:pt x="359" y="344"/>
                  </a:cubicBezTo>
                  <a:cubicBezTo>
                    <a:pt x="350" y="357"/>
                    <a:pt x="340" y="371"/>
                    <a:pt x="330" y="384"/>
                  </a:cubicBezTo>
                  <a:cubicBezTo>
                    <a:pt x="317" y="402"/>
                    <a:pt x="304" y="420"/>
                    <a:pt x="291" y="437"/>
                  </a:cubicBezTo>
                  <a:cubicBezTo>
                    <a:pt x="283" y="448"/>
                    <a:pt x="273" y="454"/>
                    <a:pt x="259" y="454"/>
                  </a:cubicBezTo>
                  <a:cubicBezTo>
                    <a:pt x="186" y="454"/>
                    <a:pt x="113" y="455"/>
                    <a:pt x="41" y="455"/>
                  </a:cubicBezTo>
                  <a:cubicBezTo>
                    <a:pt x="17" y="455"/>
                    <a:pt x="0" y="435"/>
                    <a:pt x="1" y="412"/>
                  </a:cubicBezTo>
                  <a:cubicBezTo>
                    <a:pt x="1" y="390"/>
                    <a:pt x="21" y="373"/>
                    <a:pt x="42" y="373"/>
                  </a:cubicBezTo>
                  <a:cubicBezTo>
                    <a:pt x="97" y="373"/>
                    <a:pt x="151" y="373"/>
                    <a:pt x="205" y="373"/>
                  </a:cubicBezTo>
                  <a:cubicBezTo>
                    <a:pt x="226" y="373"/>
                    <a:pt x="231" y="367"/>
                    <a:pt x="237" y="352"/>
                  </a:cubicBezTo>
                  <a:cubicBezTo>
                    <a:pt x="248" y="327"/>
                    <a:pt x="260" y="303"/>
                    <a:pt x="271" y="278"/>
                  </a:cubicBezTo>
                  <a:cubicBezTo>
                    <a:pt x="282" y="254"/>
                    <a:pt x="293" y="230"/>
                    <a:pt x="304" y="206"/>
                  </a:cubicBezTo>
                  <a:cubicBezTo>
                    <a:pt x="314" y="184"/>
                    <a:pt x="324" y="163"/>
                    <a:pt x="334" y="141"/>
                  </a:cubicBezTo>
                  <a:cubicBezTo>
                    <a:pt x="342" y="123"/>
                    <a:pt x="350" y="106"/>
                    <a:pt x="358" y="88"/>
                  </a:cubicBezTo>
                  <a:cubicBezTo>
                    <a:pt x="358" y="88"/>
                    <a:pt x="358" y="87"/>
                    <a:pt x="3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E0822EEE-CBC2-4122-AC69-C7A2F5024F90}"/>
                </a:ext>
              </a:extLst>
            </p:cNvPr>
            <p:cNvSpPr>
              <a:spLocks/>
            </p:cNvSpPr>
            <p:nvPr/>
          </p:nvSpPr>
          <p:spPr bwMode="auto">
            <a:xfrm>
              <a:off x="5054806" y="1262522"/>
              <a:ext cx="111125" cy="219075"/>
            </a:xfrm>
            <a:custGeom>
              <a:avLst/>
              <a:gdLst>
                <a:gd name="T0" fmla="*/ 78 w 157"/>
                <a:gd name="T1" fmla="*/ 0 h 156"/>
                <a:gd name="T2" fmla="*/ 157 w 157"/>
                <a:gd name="T3" fmla="*/ 78 h 156"/>
                <a:gd name="T4" fmla="*/ 79 w 157"/>
                <a:gd name="T5" fmla="*/ 156 h 156"/>
                <a:gd name="T6" fmla="*/ 0 w 157"/>
                <a:gd name="T7" fmla="*/ 78 h 156"/>
                <a:gd name="T8" fmla="*/ 78 w 157"/>
                <a:gd name="T9" fmla="*/ 0 h 156"/>
              </a:gdLst>
              <a:ahLst/>
              <a:cxnLst>
                <a:cxn ang="0">
                  <a:pos x="T0" y="T1"/>
                </a:cxn>
                <a:cxn ang="0">
                  <a:pos x="T2" y="T3"/>
                </a:cxn>
                <a:cxn ang="0">
                  <a:pos x="T4" y="T5"/>
                </a:cxn>
                <a:cxn ang="0">
                  <a:pos x="T6" y="T7"/>
                </a:cxn>
                <a:cxn ang="0">
                  <a:pos x="T8" y="T9"/>
                </a:cxn>
              </a:cxnLst>
              <a:rect l="0" t="0" r="r" b="b"/>
              <a:pathLst>
                <a:path w="157" h="156">
                  <a:moveTo>
                    <a:pt x="78" y="0"/>
                  </a:moveTo>
                  <a:cubicBezTo>
                    <a:pt x="123" y="0"/>
                    <a:pt x="157" y="34"/>
                    <a:pt x="157" y="78"/>
                  </a:cubicBezTo>
                  <a:cubicBezTo>
                    <a:pt x="156" y="121"/>
                    <a:pt x="123" y="156"/>
                    <a:pt x="79" y="156"/>
                  </a:cubicBezTo>
                  <a:cubicBezTo>
                    <a:pt x="34" y="156"/>
                    <a:pt x="0" y="122"/>
                    <a:pt x="0" y="78"/>
                  </a:cubicBezTo>
                  <a:cubicBezTo>
                    <a:pt x="0" y="33"/>
                    <a:pt x="34"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Oval 80">
            <a:extLst>
              <a:ext uri="{FF2B5EF4-FFF2-40B4-BE49-F238E27FC236}">
                <a16:creationId xmlns:a16="http://schemas.microsoft.com/office/drawing/2014/main" id="{28DE37FC-A6EA-40B6-812D-B1B4DEAC1533}"/>
              </a:ext>
            </a:extLst>
          </p:cNvPr>
          <p:cNvSpPr>
            <a:spLocks noChangeAspect="1"/>
          </p:cNvSpPr>
          <p:nvPr/>
        </p:nvSpPr>
        <p:spPr>
          <a:xfrm>
            <a:off x="2633910" y="4326613"/>
            <a:ext cx="178803" cy="39919"/>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ttangolo 52"/>
          <p:cNvSpPr/>
          <p:nvPr/>
        </p:nvSpPr>
        <p:spPr>
          <a:xfrm>
            <a:off x="2079728" y="1268350"/>
            <a:ext cx="4543231" cy="1723549"/>
          </a:xfrm>
          <a:prstGeom prst="rect">
            <a:avLst/>
          </a:prstGeom>
        </p:spPr>
        <p:txBody>
          <a:bodyPr wrap="none">
            <a:spAutoFit/>
          </a:bodyPr>
          <a:lstStyle/>
          <a:p>
            <a:r>
              <a:rPr lang="it-IT" sz="2200" dirty="0">
                <a:solidFill>
                  <a:srgbClr val="00B050"/>
                </a:solidFill>
                <a:latin typeface="Bebas Neue" charset="0"/>
              </a:rPr>
              <a:t>STRATEGIE </a:t>
            </a:r>
            <a:r>
              <a:rPr lang="it-IT" sz="2200" dirty="0" err="1">
                <a:solidFill>
                  <a:srgbClr val="00B050"/>
                </a:solidFill>
                <a:latin typeface="Bebas Neue" charset="0"/>
              </a:rPr>
              <a:t>DI</a:t>
            </a:r>
            <a:r>
              <a:rPr lang="it-IT" sz="2200" dirty="0">
                <a:solidFill>
                  <a:srgbClr val="00B050"/>
                </a:solidFill>
                <a:latin typeface="Bebas Neue" charset="0"/>
              </a:rPr>
              <a:t> RECUPERO e potenziamento </a:t>
            </a:r>
            <a:endParaRPr lang="it-IT" sz="2200" dirty="0">
              <a:solidFill>
                <a:srgbClr val="00B050"/>
              </a:solidFill>
              <a:latin typeface="Barlow Light" charset="0"/>
            </a:endParaRPr>
          </a:p>
          <a:p>
            <a:pPr>
              <a:buFont typeface="Arial" pitchFamily="34" charset="0"/>
              <a:buChar char="•"/>
            </a:pPr>
            <a:r>
              <a:rPr lang="it-IT" sz="1600" dirty="0">
                <a:solidFill>
                  <a:schemeClr val="tx1"/>
                </a:solidFill>
                <a:latin typeface="Barlow Light" charset="0"/>
              </a:rPr>
              <a:t> Materiale didattico integrativo</a:t>
            </a:r>
          </a:p>
          <a:p>
            <a:pPr>
              <a:buFont typeface="Arial" pitchFamily="34" charset="0"/>
              <a:buChar char="•"/>
            </a:pPr>
            <a:r>
              <a:rPr lang="it-IT" sz="1600" dirty="0">
                <a:solidFill>
                  <a:schemeClr val="tx1"/>
                </a:solidFill>
                <a:latin typeface="Barlow Light" charset="0"/>
              </a:rPr>
              <a:t> Attività guidata a crescente livello di difficoltà </a:t>
            </a:r>
          </a:p>
          <a:p>
            <a:pPr>
              <a:buFont typeface="Arial" pitchFamily="34" charset="0"/>
              <a:buChar char="•"/>
            </a:pPr>
            <a:r>
              <a:rPr lang="it-IT" sz="1600" dirty="0">
                <a:solidFill>
                  <a:schemeClr val="tx1"/>
                </a:solidFill>
                <a:latin typeface="Barlow Light" charset="0"/>
              </a:rPr>
              <a:t> </a:t>
            </a:r>
            <a:r>
              <a:rPr lang="it-IT" sz="1600" dirty="0" err="1">
                <a:solidFill>
                  <a:schemeClr val="tx1"/>
                </a:solidFill>
                <a:latin typeface="Barlow Light" charset="0"/>
              </a:rPr>
              <a:t>Peer</a:t>
            </a:r>
            <a:r>
              <a:rPr lang="it-IT" sz="1600" dirty="0">
                <a:solidFill>
                  <a:schemeClr val="tx1"/>
                </a:solidFill>
                <a:latin typeface="Barlow Light" charset="0"/>
              </a:rPr>
              <a:t> Tutoring</a:t>
            </a:r>
          </a:p>
          <a:p>
            <a:pPr>
              <a:buFont typeface="Arial" pitchFamily="34" charset="0"/>
              <a:buChar char="•"/>
            </a:pPr>
            <a:r>
              <a:rPr lang="it-IT" sz="1600" dirty="0">
                <a:solidFill>
                  <a:schemeClr val="tx1"/>
                </a:solidFill>
                <a:latin typeface="Barlow Light" charset="0"/>
              </a:rPr>
              <a:t> Esercitazioni </a:t>
            </a:r>
          </a:p>
          <a:p>
            <a:endParaRPr lang="it-IT" sz="1600" dirty="0">
              <a:solidFill>
                <a:srgbClr val="00B050"/>
              </a:solidFill>
              <a:latin typeface="Barlow Light" charset="0"/>
            </a:endParaRPr>
          </a:p>
        </p:txBody>
      </p:sp>
      <p:sp>
        <p:nvSpPr>
          <p:cNvPr id="52" name="Rettangolo 51">
            <a:extLst>
              <a:ext uri="{FF2B5EF4-FFF2-40B4-BE49-F238E27FC236}">
                <a16:creationId xmlns:a16="http://schemas.microsoft.com/office/drawing/2014/main" id="{D9325FB6-049C-60F6-B63C-F74FED9A2289}"/>
              </a:ext>
            </a:extLst>
          </p:cNvPr>
          <p:cNvSpPr/>
          <p:nvPr/>
        </p:nvSpPr>
        <p:spPr>
          <a:xfrm>
            <a:off x="1115617" y="247174"/>
            <a:ext cx="7488831"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Recupero e potenziamento</a:t>
            </a:r>
            <a:endParaRPr lang="it-IT" sz="3600" i="1" dirty="0">
              <a:solidFill>
                <a:srgbClr val="00B050"/>
              </a:solidFill>
              <a:latin typeface="Barlow Semi Condensed Medium" panose="020B0604020202020204" pitchFamily="2" charset="0"/>
            </a:endParaRPr>
          </a:p>
        </p:txBody>
      </p:sp>
      <p:sp>
        <p:nvSpPr>
          <p:cNvPr id="3" name="Oval 1">
            <a:extLst>
              <a:ext uri="{FF2B5EF4-FFF2-40B4-BE49-F238E27FC236}">
                <a16:creationId xmlns:a16="http://schemas.microsoft.com/office/drawing/2014/main" id="{00EC215D-7037-C1EC-A7CB-418EE9CFFD97}"/>
              </a:ext>
            </a:extLst>
          </p:cNvPr>
          <p:cNvSpPr/>
          <p:nvPr/>
        </p:nvSpPr>
        <p:spPr>
          <a:xfrm>
            <a:off x="179512" y="234251"/>
            <a:ext cx="432048" cy="41323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3995936" y="3723878"/>
            <a:ext cx="4752528" cy="707886"/>
          </a:xfrm>
          <a:prstGeom prst="rect">
            <a:avLst/>
          </a:prstGeom>
        </p:spPr>
        <p:txBody>
          <a:bodyPr wrap="square">
            <a:spAutoFit/>
          </a:bodyPr>
          <a:lstStyle/>
          <a:p>
            <a:r>
              <a:rPr lang="it-IT" sz="4000" b="1" dirty="0">
                <a:solidFill>
                  <a:srgbClr val="00B050"/>
                </a:solidFill>
                <a:latin typeface="Bebas Neue" charset="0"/>
                <a:cs typeface="Adobe Arabic" pitchFamily="18" charset="-78"/>
              </a:rPr>
              <a:t>Grazie per l’attenzione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42277" t="32715" r="22035" b="20898"/>
          <a:stretch>
            <a:fillRect/>
          </a:stretch>
        </p:blipFill>
        <p:spPr bwMode="auto">
          <a:xfrm>
            <a:off x="2500298" y="1245761"/>
            <a:ext cx="4143404" cy="3027888"/>
          </a:xfrm>
          <a:prstGeom prst="rect">
            <a:avLst/>
          </a:prstGeom>
          <a:noFill/>
          <a:ln w="9525">
            <a:noFill/>
            <a:miter lim="800000"/>
            <a:headEnd/>
            <a:tailEnd/>
          </a:ln>
          <a:effectLst/>
        </p:spPr>
      </p:pic>
      <p:sp>
        <p:nvSpPr>
          <p:cNvPr id="8" name="Rettangolo 7"/>
          <p:cNvSpPr/>
          <p:nvPr/>
        </p:nvSpPr>
        <p:spPr>
          <a:xfrm>
            <a:off x="3275856" y="4605586"/>
            <a:ext cx="4310220" cy="461665"/>
          </a:xfrm>
          <a:prstGeom prst="rect">
            <a:avLst/>
          </a:prstGeom>
        </p:spPr>
        <p:txBody>
          <a:bodyPr wrap="square">
            <a:spAutoFit/>
          </a:bodyPr>
          <a:lstStyle/>
          <a:p>
            <a:pPr algn="r"/>
            <a:r>
              <a:rPr lang="it-IT" sz="1200" i="1" dirty="0">
                <a:latin typeface="Barlow Light" charset="0"/>
                <a:ea typeface="Batang" pitchFamily="18" charset="-127"/>
              </a:rPr>
              <a:t>La </a:t>
            </a:r>
            <a:r>
              <a:rPr lang="it-IT" sz="1200" i="1" dirty="0" err="1">
                <a:latin typeface="Barlow Light" charset="0"/>
                <a:ea typeface="Batang" pitchFamily="18" charset="-127"/>
              </a:rPr>
              <a:t>bio-ecologia</a:t>
            </a:r>
            <a:r>
              <a:rPr lang="it-IT" sz="1200" i="1" dirty="0">
                <a:latin typeface="Barlow Light" charset="0"/>
                <a:ea typeface="Batang" pitchFamily="18" charset="-127"/>
              </a:rPr>
              <a:t> dello sviluppo umano </a:t>
            </a:r>
          </a:p>
          <a:p>
            <a:pPr algn="r"/>
            <a:r>
              <a:rPr lang="it-IT" sz="1200" i="1" dirty="0" err="1">
                <a:latin typeface="Barlow Light" charset="0"/>
                <a:ea typeface="Batang" pitchFamily="18" charset="-127"/>
              </a:rPr>
              <a:t>Bronfenbrenner</a:t>
            </a:r>
            <a:r>
              <a:rPr lang="it-IT" sz="1200" i="1" dirty="0">
                <a:latin typeface="Barlow Light" charset="0"/>
                <a:ea typeface="Batang" pitchFamily="18" charset="-127"/>
              </a:rPr>
              <a:t> (1979)</a:t>
            </a:r>
            <a:endParaRPr lang="it-IT" i="1" dirty="0">
              <a:latin typeface="Barlow Light" charset="0"/>
              <a:ea typeface="Batang" pitchFamily="18" charset="-127"/>
            </a:endParaRPr>
          </a:p>
        </p:txBody>
      </p:sp>
      <p:sp>
        <p:nvSpPr>
          <p:cNvPr id="9" name="Rettangolo 8">
            <a:extLst>
              <a:ext uri="{FF2B5EF4-FFF2-40B4-BE49-F238E27FC236}">
                <a16:creationId xmlns:a16="http://schemas.microsoft.com/office/drawing/2014/main" id="{6A75D3AE-659D-CAF5-E821-1D147EED4B19}"/>
              </a:ext>
            </a:extLst>
          </p:cNvPr>
          <p:cNvSpPr/>
          <p:nvPr/>
        </p:nvSpPr>
        <p:spPr>
          <a:xfrm>
            <a:off x="971600" y="267494"/>
            <a:ext cx="7200799"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C</a:t>
            </a:r>
            <a:r>
              <a:rPr lang="en" sz="3600" dirty="0">
                <a:ln w="3175">
                  <a:solidFill>
                    <a:schemeClr val="tx1"/>
                  </a:solidFill>
                </a:ln>
                <a:solidFill>
                  <a:srgbClr val="00B050"/>
                </a:solidFill>
                <a:latin typeface="Bebas Neue" charset="0"/>
              </a:rPr>
              <a:t>ontesto </a:t>
            </a:r>
            <a:r>
              <a:rPr lang="it-IT" sz="1800" dirty="0">
                <a:solidFill>
                  <a:srgbClr val="00B050"/>
                </a:solidFill>
                <a:latin typeface="Barlow Semi Condensed Medium" panose="020B0604020202020204" pitchFamily="2" charset="0"/>
                <a:sym typeface="Bebas Neue"/>
              </a:rPr>
              <a:t>  </a:t>
            </a:r>
            <a:r>
              <a:rPr lang="it-IT" sz="1800" i="1" dirty="0">
                <a:solidFill>
                  <a:srgbClr val="00B050"/>
                </a:solidFill>
                <a:latin typeface="Barlow Semi Condensed Medium" panose="020B0604020202020204" pitchFamily="2" charset="0"/>
                <a:sym typeface="Bebas Neue"/>
              </a:rPr>
              <a:t>Un approccio eco-sistemico</a:t>
            </a:r>
            <a:endParaRPr lang="it-IT" sz="3600" i="1" dirty="0">
              <a:solidFill>
                <a:srgbClr val="00B050"/>
              </a:solidFill>
              <a:latin typeface="Barlow Semi Condensed Medium" panose="020B0604020202020204" pitchFamily="2" charset="0"/>
            </a:endParaRPr>
          </a:p>
        </p:txBody>
      </p:sp>
      <p:sp>
        <p:nvSpPr>
          <p:cNvPr id="2" name="Oval 1">
            <a:extLst>
              <a:ext uri="{FF2B5EF4-FFF2-40B4-BE49-F238E27FC236}">
                <a16:creationId xmlns:a16="http://schemas.microsoft.com/office/drawing/2014/main" id="{1163827C-1D92-AC54-0A70-EB010C53470C}"/>
              </a:ext>
            </a:extLst>
          </p:cNvPr>
          <p:cNvSpPr/>
          <p:nvPr/>
        </p:nvSpPr>
        <p:spPr>
          <a:xfrm>
            <a:off x="179512" y="234251"/>
            <a:ext cx="432048" cy="413238"/>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descr="icona scuola e contes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76804" name="AutoShape 4" descr="icona scuola e contes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6" name="Google Shape;99;p14"/>
          <p:cNvSpPr txBox="1">
            <a:spLocks/>
          </p:cNvSpPr>
          <p:nvPr/>
        </p:nvSpPr>
        <p:spPr>
          <a:xfrm>
            <a:off x="395537" y="956223"/>
            <a:ext cx="8064896" cy="3847776"/>
          </a:xfrm>
          <a:prstGeom prst="rect">
            <a:avLst/>
          </a:prstGeom>
          <a:noFill/>
          <a:ln>
            <a:noFill/>
          </a:ln>
        </p:spPr>
        <p:txBody>
          <a:bodyPr spcFirstLastPara="1" wrap="square" lIns="0" tIns="0" rIns="0" bIns="0" anchor="t" anchorCtr="0">
            <a:noAutofit/>
          </a:bodyPr>
          <a:lstStyle/>
          <a:p>
            <a:pPr>
              <a:buClr>
                <a:schemeClr val="dk1"/>
              </a:buClr>
              <a:buSzPts val="3600"/>
            </a:pPr>
            <a:r>
              <a:rPr lang="it-IT" sz="1300" dirty="0">
                <a:solidFill>
                  <a:srgbClr val="0070C0"/>
                </a:solidFill>
                <a:latin typeface="Bebas Neue" charset="0"/>
              </a:rPr>
              <a:t>Istituto istruzione superiore </a:t>
            </a:r>
            <a:r>
              <a:rPr lang="it-IT" sz="1300" dirty="0">
                <a:solidFill>
                  <a:srgbClr val="FF0000"/>
                </a:solidFill>
                <a:latin typeface="Bebas Neue" charset="0"/>
              </a:rPr>
              <a:t>	</a:t>
            </a:r>
            <a:r>
              <a:rPr lang="it-IT" sz="1300" dirty="0">
                <a:solidFill>
                  <a:schemeClr val="tx1"/>
                </a:solidFill>
                <a:latin typeface="Barlow Light" charset="0"/>
              </a:rPr>
              <a:t>«</a:t>
            </a:r>
            <a:r>
              <a:rPr lang="it-IT" sz="1300" dirty="0">
                <a:solidFill>
                  <a:schemeClr val="tx1"/>
                </a:solidFill>
                <a:latin typeface="Barlow Light" charset="0"/>
                <a:sym typeface="Bebas Neue"/>
              </a:rPr>
              <a:t>XXX </a:t>
            </a:r>
            <a:r>
              <a:rPr lang="it-IT" sz="1300" dirty="0" err="1">
                <a:solidFill>
                  <a:schemeClr val="tx1"/>
                </a:solidFill>
                <a:latin typeface="Barlow Light" charset="0"/>
                <a:sym typeface="Bebas Neue"/>
              </a:rPr>
              <a:t>XXX</a:t>
            </a:r>
            <a:r>
              <a:rPr lang="it-IT" sz="1300" dirty="0">
                <a:solidFill>
                  <a:schemeClr val="tx1"/>
                </a:solidFill>
                <a:latin typeface="Barlow Light" charset="0"/>
                <a:ea typeface="Bebas Neue"/>
                <a:cs typeface="Bebas Neue"/>
                <a:sym typeface="Bebas Neue"/>
              </a:rPr>
              <a:t>"  di </a:t>
            </a:r>
            <a:r>
              <a:rPr lang="it-IT" sz="1300" dirty="0" err="1">
                <a:solidFill>
                  <a:schemeClr val="tx1"/>
                </a:solidFill>
                <a:latin typeface="Barlow Light" charset="0"/>
                <a:ea typeface="Bebas Neue"/>
                <a:cs typeface="Bebas Neue"/>
                <a:sym typeface="Bebas Neue"/>
              </a:rPr>
              <a:t>yyyyy</a:t>
            </a:r>
            <a:r>
              <a:rPr lang="it-IT" sz="1300" dirty="0">
                <a:solidFill>
                  <a:schemeClr val="tx1"/>
                </a:solidFill>
                <a:latin typeface="Barlow Light" charset="0"/>
                <a:ea typeface="Bebas Neue"/>
                <a:cs typeface="Bebas Neue"/>
                <a:sym typeface="Bebas Neue"/>
              </a:rPr>
              <a:t> (ZZ)</a:t>
            </a:r>
          </a:p>
          <a:p>
            <a:pPr lvl="0">
              <a:buClr>
                <a:schemeClr val="dk1"/>
              </a:buClr>
              <a:buSzPts val="3600"/>
            </a:pPr>
            <a:r>
              <a:rPr lang="it-IT" sz="1300" dirty="0">
                <a:solidFill>
                  <a:srgbClr val="0070C0"/>
                </a:solidFill>
                <a:latin typeface="Bebas Neue" charset="0"/>
              </a:rPr>
              <a:t>Settore</a:t>
            </a:r>
            <a:r>
              <a:rPr lang="it-IT" sz="1300" dirty="0">
                <a:solidFill>
                  <a:srgbClr val="FF0000"/>
                </a:solidFill>
                <a:latin typeface="Bebas Neue" charset="0"/>
              </a:rPr>
              <a:t> </a:t>
            </a:r>
            <a:r>
              <a:rPr lang="it-IT" sz="1300" b="1" dirty="0">
                <a:solidFill>
                  <a:srgbClr val="FF0000"/>
                </a:solidFill>
                <a:latin typeface="Bebas Neue" charset="0"/>
                <a:ea typeface="Bebas Neue"/>
                <a:cs typeface="Bebas Neue"/>
                <a:sym typeface="Bebas Neue"/>
              </a:rPr>
              <a:t>		</a:t>
            </a:r>
            <a:r>
              <a:rPr lang="it-IT" sz="1300" dirty="0">
                <a:solidFill>
                  <a:schemeClr val="tx1"/>
                </a:solidFill>
                <a:latin typeface="Barlow Light" charset="0"/>
                <a:ea typeface="Bebas Neue"/>
                <a:cs typeface="Bebas Neue"/>
                <a:sym typeface="Bebas Neue"/>
              </a:rPr>
              <a:t>Tecnico Tecnologico</a:t>
            </a:r>
          </a:p>
          <a:p>
            <a:pPr lvl="0">
              <a:buClr>
                <a:schemeClr val="dk1"/>
              </a:buClr>
              <a:buSzPts val="3600"/>
            </a:pPr>
            <a:r>
              <a:rPr lang="it-IT" sz="1300" dirty="0">
                <a:solidFill>
                  <a:srgbClr val="0070C0"/>
                </a:solidFill>
                <a:latin typeface="Bebas Neue" charset="0"/>
              </a:rPr>
              <a:t>indirizzo</a:t>
            </a:r>
            <a:r>
              <a:rPr lang="it-IT" sz="1300" b="1" dirty="0">
                <a:solidFill>
                  <a:srgbClr val="FF0000"/>
                </a:solidFill>
                <a:latin typeface="Bebas Neue" charset="0"/>
                <a:ea typeface="Bebas Neue"/>
                <a:cs typeface="Bebas Neue"/>
                <a:sym typeface="Bebas Neue"/>
              </a:rPr>
              <a:t>		</a:t>
            </a:r>
            <a:r>
              <a:rPr lang="it-IT" sz="1300" dirty="0">
                <a:solidFill>
                  <a:schemeClr val="tx1"/>
                </a:solidFill>
                <a:latin typeface="Barlow Light" charset="0"/>
                <a:ea typeface="Bebas Neue"/>
                <a:cs typeface="Bebas Neue"/>
                <a:sym typeface="Bebas Neue"/>
              </a:rPr>
              <a:t>Informatica e Telecomunicazioni</a:t>
            </a:r>
          </a:p>
          <a:p>
            <a:pPr lvl="2">
              <a:buClr>
                <a:schemeClr val="dk1"/>
              </a:buClr>
              <a:buSzPts val="3600"/>
            </a:pPr>
            <a:r>
              <a:rPr lang="it-IT" sz="1300" dirty="0">
                <a:solidFill>
                  <a:srgbClr val="0070C0"/>
                </a:solidFill>
                <a:latin typeface="Bebas Neue" charset="0"/>
              </a:rPr>
              <a:t>articolazione</a:t>
            </a:r>
            <a:r>
              <a:rPr lang="it-IT" sz="1300" dirty="0">
                <a:solidFill>
                  <a:srgbClr val="FF0000"/>
                </a:solidFill>
                <a:latin typeface="Bebas Neue" charset="0"/>
              </a:rPr>
              <a:t>		</a:t>
            </a:r>
            <a:r>
              <a:rPr lang="it-IT" sz="1300" dirty="0">
                <a:solidFill>
                  <a:schemeClr val="tx1"/>
                </a:solidFill>
                <a:latin typeface="Barlow Light" charset="0"/>
                <a:ea typeface="Bebas Neue"/>
                <a:cs typeface="Bebas Neue"/>
                <a:sym typeface="Bebas Neue"/>
              </a:rPr>
              <a:t>Informatica</a:t>
            </a:r>
          </a:p>
          <a:p>
            <a:pPr lvl="2">
              <a:buClr>
                <a:schemeClr val="dk1"/>
              </a:buClr>
              <a:buSzPts val="3600"/>
            </a:pPr>
            <a:endParaRPr lang="it-IT" sz="1300" dirty="0">
              <a:solidFill>
                <a:schemeClr val="tx1"/>
              </a:solidFill>
              <a:latin typeface="Barlow Light" charset="0"/>
              <a:sym typeface="Bebas Neue"/>
            </a:endParaRPr>
          </a:p>
          <a:p>
            <a:pPr lvl="2">
              <a:buClr>
                <a:schemeClr val="dk1"/>
              </a:buClr>
              <a:buSzPts val="3600"/>
            </a:pPr>
            <a:r>
              <a:rPr lang="it-IT" sz="1300" dirty="0">
                <a:solidFill>
                  <a:srgbClr val="0070C0"/>
                </a:solidFill>
                <a:latin typeface="Bebas Neue" charset="0"/>
              </a:rPr>
              <a:t>disciplina</a:t>
            </a:r>
            <a:r>
              <a:rPr lang="it-IT" sz="1300" dirty="0">
                <a:solidFill>
                  <a:srgbClr val="FF0000"/>
                </a:solidFill>
                <a:latin typeface="Bebas Neue" charset="0"/>
              </a:rPr>
              <a:t>		</a:t>
            </a:r>
            <a:r>
              <a:rPr lang="it-IT" sz="1300" dirty="0">
                <a:solidFill>
                  <a:schemeClr val="tx1"/>
                </a:solidFill>
                <a:latin typeface="Barlow Light" charset="0"/>
                <a:sym typeface="Bebas Neue"/>
              </a:rPr>
              <a:t>Sistemi e reti</a:t>
            </a:r>
            <a:endParaRPr lang="it-IT" sz="1300" dirty="0">
              <a:solidFill>
                <a:schemeClr val="tx1"/>
              </a:solidFill>
              <a:latin typeface="Barlow Light" charset="0"/>
              <a:ea typeface="Bebas Neue"/>
              <a:cs typeface="Bebas Neue"/>
              <a:sym typeface="Bebas Neue"/>
            </a:endParaRPr>
          </a:p>
          <a:p>
            <a:pPr lvl="2">
              <a:buClr>
                <a:schemeClr val="dk1"/>
              </a:buClr>
              <a:buSzPts val="3600"/>
            </a:pPr>
            <a:r>
              <a:rPr lang="it-IT" sz="1300" dirty="0">
                <a:solidFill>
                  <a:srgbClr val="0070C0"/>
                </a:solidFill>
                <a:latin typeface="Bebas Neue" charset="0"/>
              </a:rPr>
              <a:t>classe</a:t>
            </a:r>
            <a:r>
              <a:rPr lang="it-IT" sz="1300" dirty="0">
                <a:solidFill>
                  <a:srgbClr val="FF0000"/>
                </a:solidFill>
                <a:latin typeface="Bebas Neue" charset="0"/>
              </a:rPr>
              <a:t>		</a:t>
            </a:r>
            <a:r>
              <a:rPr lang="it-IT" sz="1300" dirty="0">
                <a:solidFill>
                  <a:schemeClr val="tx1"/>
                </a:solidFill>
                <a:latin typeface="Barlow Light" charset="0"/>
                <a:sym typeface="Bebas Neue"/>
              </a:rPr>
              <a:t>Terza</a:t>
            </a:r>
            <a:endParaRPr lang="it-IT" sz="1300" dirty="0">
              <a:solidFill>
                <a:schemeClr val="tx1"/>
              </a:solidFill>
              <a:latin typeface="Barlow Light" charset="0"/>
              <a:ea typeface="Bebas Neue"/>
              <a:cs typeface="Bebas Neue"/>
              <a:sym typeface="Bebas Neue"/>
            </a:endParaRPr>
          </a:p>
          <a:p>
            <a:pPr lvl="2">
              <a:buClr>
                <a:schemeClr val="dk1"/>
              </a:buClr>
              <a:buSzPts val="3600"/>
            </a:pPr>
            <a:r>
              <a:rPr lang="it-IT" sz="1300" dirty="0">
                <a:solidFill>
                  <a:srgbClr val="0070C0"/>
                </a:solidFill>
                <a:latin typeface="Bebas Neue" charset="0"/>
              </a:rPr>
              <a:t>Periodo a.s.</a:t>
            </a:r>
            <a:r>
              <a:rPr lang="it-IT" sz="1300" dirty="0">
                <a:solidFill>
                  <a:srgbClr val="FF0000"/>
                </a:solidFill>
                <a:latin typeface="Bebas Neue" charset="0"/>
              </a:rPr>
              <a:t>		</a:t>
            </a:r>
            <a:r>
              <a:rPr lang="it-IT" sz="1300" dirty="0">
                <a:solidFill>
                  <a:schemeClr val="tx1"/>
                </a:solidFill>
                <a:latin typeface="Barlow Light" charset="0"/>
                <a:ea typeface="Bebas Neue"/>
                <a:cs typeface="Bebas Neue"/>
                <a:sym typeface="Bebas Neue"/>
              </a:rPr>
              <a:t>Primo quadrimestre</a:t>
            </a:r>
          </a:p>
          <a:p>
            <a:pPr lvl="2">
              <a:buClr>
                <a:schemeClr val="dk1"/>
              </a:buClr>
              <a:buSzPts val="3600"/>
            </a:pPr>
            <a:r>
              <a:rPr lang="it-IT" sz="1300" dirty="0">
                <a:solidFill>
                  <a:srgbClr val="0070C0"/>
                </a:solidFill>
                <a:latin typeface="Bebas Neue" charset="0"/>
              </a:rPr>
              <a:t>Ore Settimanali</a:t>
            </a:r>
            <a:r>
              <a:rPr lang="it-IT" sz="1300" dirty="0">
                <a:solidFill>
                  <a:srgbClr val="FF0000"/>
                </a:solidFill>
                <a:latin typeface="Bebas Neue" charset="0"/>
              </a:rPr>
              <a:t>		</a:t>
            </a:r>
            <a:r>
              <a:rPr lang="it-IT" sz="1300" dirty="0">
                <a:solidFill>
                  <a:schemeClr val="tx1"/>
                </a:solidFill>
                <a:latin typeface="Barlow Light" charset="0"/>
              </a:rPr>
              <a:t>4h</a:t>
            </a:r>
            <a:endParaRPr lang="it-IT" sz="1300" dirty="0">
              <a:solidFill>
                <a:schemeClr val="tx1"/>
              </a:solidFill>
              <a:latin typeface="Barlow Light" charset="0"/>
              <a:sym typeface="Bebas Neue"/>
            </a:endParaRPr>
          </a:p>
          <a:p>
            <a:pPr lvl="2">
              <a:buClr>
                <a:schemeClr val="dk1"/>
              </a:buClr>
              <a:buSzPts val="3600"/>
            </a:pPr>
            <a:r>
              <a:rPr lang="it-IT" sz="1300" dirty="0">
                <a:solidFill>
                  <a:srgbClr val="0070C0"/>
                </a:solidFill>
                <a:latin typeface="Bebas Neue" charset="0"/>
                <a:sym typeface="Bebas Neue"/>
              </a:rPr>
              <a:t>Di cui laboratorio</a:t>
            </a:r>
            <a:r>
              <a:rPr lang="it-IT" sz="1300" dirty="0">
                <a:solidFill>
                  <a:schemeClr val="tx1"/>
                </a:solidFill>
                <a:latin typeface="Barlow Light" charset="0"/>
                <a:sym typeface="Bebas Neue"/>
              </a:rPr>
              <a:t>	2h </a:t>
            </a:r>
            <a:r>
              <a:rPr lang="it-IT" sz="1300" dirty="0">
                <a:solidFill>
                  <a:schemeClr val="tx1"/>
                </a:solidFill>
                <a:latin typeface="Barlow Light" charset="0"/>
                <a:ea typeface="Bebas Neue"/>
                <a:cs typeface="Bebas Neue"/>
                <a:sym typeface="Bebas Neue"/>
              </a:rPr>
              <a:t>(In compresenza con l'Insegnante Tecnico Pratico)</a:t>
            </a:r>
            <a:r>
              <a:rPr lang="it-IT" sz="1300" dirty="0">
                <a:solidFill>
                  <a:schemeClr val="accent2">
                    <a:lumMod val="75000"/>
                  </a:schemeClr>
                </a:solidFill>
                <a:latin typeface="Bebas Neue" charset="0"/>
              </a:rPr>
              <a:t> </a:t>
            </a:r>
          </a:p>
          <a:p>
            <a:pPr lvl="2">
              <a:buClr>
                <a:schemeClr val="dk1"/>
              </a:buClr>
              <a:buSzPts val="3600"/>
            </a:pPr>
            <a:endParaRPr lang="it-IT" sz="1300" dirty="0">
              <a:solidFill>
                <a:schemeClr val="accent2">
                  <a:lumMod val="75000"/>
                </a:schemeClr>
              </a:solidFill>
              <a:latin typeface="Bebas Neue" charset="0"/>
            </a:endParaRPr>
          </a:p>
          <a:p>
            <a:pPr lvl="2">
              <a:buClr>
                <a:schemeClr val="dk1"/>
              </a:buClr>
              <a:buSzPts val="3600"/>
            </a:pPr>
            <a:endParaRPr kumimoji="0" lang="it-IT" sz="1300" b="0" i="0" u="none" strike="noStrike" kern="0" cap="none" spc="0" normalizeH="0" baseline="0" noProof="0" dirty="0">
              <a:ln>
                <a:noFill/>
              </a:ln>
              <a:solidFill>
                <a:schemeClr val="accent2">
                  <a:lumMod val="75000"/>
                </a:schemeClr>
              </a:solidFill>
              <a:effectLst/>
              <a:uLnTx/>
              <a:uFillTx/>
              <a:latin typeface="Bebas Neue" charset="0"/>
              <a:ea typeface="Bebas Neue"/>
              <a:cs typeface="Bebas Neue"/>
              <a:sym typeface="Bebas Neue"/>
            </a:endParaRPr>
          </a:p>
          <a:p>
            <a:pPr lvl="2">
              <a:buClr>
                <a:schemeClr val="dk1"/>
              </a:buClr>
              <a:buSzPts val="3600"/>
            </a:pPr>
            <a:r>
              <a:rPr lang="it-IT" sz="1300" dirty="0">
                <a:solidFill>
                  <a:srgbClr val="0070C0"/>
                </a:solidFill>
                <a:latin typeface="Bebas Neue" charset="0"/>
                <a:ea typeface="Bebas Neue"/>
                <a:cs typeface="Bebas Neue"/>
                <a:sym typeface="Bebas Neue"/>
              </a:rPr>
              <a:t>La struttura – spazi di apprendimento</a:t>
            </a:r>
          </a:p>
          <a:p>
            <a:pPr lvl="2">
              <a:buClr>
                <a:schemeClr val="dk1"/>
              </a:buClr>
              <a:buSzPts val="3600"/>
            </a:pPr>
            <a:r>
              <a:rPr lang="it-IT" sz="1300" dirty="0">
                <a:solidFill>
                  <a:schemeClr val="tx1"/>
                </a:solidFill>
                <a:latin typeface="Barlow Light" charset="0"/>
                <a:sym typeface="Bebas Neue"/>
              </a:rPr>
              <a:t>L'istituto è dotato di aule con monitor interattivi e laboratori per le discipline tecnico-scientifiche, tra cui due laboratori di sistemi e reti attrezzati con Personal Computer, sufficienti ad assicurare la propria postazione a ciascuno studente, 5 unità centrali per esercitazioni di assemblaggio, apparati di rete, diversi mezzi trasmissivi, sensori e board Arduino e STMicroelectronics. I laboratori sono connessi alla LAN di istituto e dispongono di connessione ad internet. I Personal Computer sono equipaggiati con doppio sistema operativo (Windows e Linux) e diversi software per scopo didattico (</a:t>
            </a:r>
            <a:r>
              <a:rPr lang="it-IT" sz="1300" dirty="0" err="1">
                <a:solidFill>
                  <a:schemeClr val="tx1"/>
                </a:solidFill>
                <a:latin typeface="Barlow Light" charset="0"/>
                <a:sym typeface="Bebas Neue"/>
              </a:rPr>
              <a:t>Packet</a:t>
            </a:r>
            <a:r>
              <a:rPr lang="it-IT" sz="1300" dirty="0">
                <a:solidFill>
                  <a:schemeClr val="tx1"/>
                </a:solidFill>
                <a:latin typeface="Barlow Light" charset="0"/>
                <a:sym typeface="Bebas Neue"/>
              </a:rPr>
              <a:t> Tracer, Dev C++, XAMPP, </a:t>
            </a:r>
            <a:r>
              <a:rPr lang="it-IT" sz="1300" dirty="0" err="1">
                <a:solidFill>
                  <a:schemeClr val="tx1"/>
                </a:solidFill>
                <a:latin typeface="Barlow Light" charset="0"/>
                <a:sym typeface="Bebas Neue"/>
              </a:rPr>
              <a:t>ecc</a:t>
            </a:r>
            <a:r>
              <a:rPr lang="it-IT" sz="1300" dirty="0">
                <a:solidFill>
                  <a:schemeClr val="tx1"/>
                </a:solidFill>
                <a:latin typeface="Barlow Light" charset="0"/>
                <a:sym typeface="Bebas Neue"/>
              </a:rPr>
              <a:t>)</a:t>
            </a:r>
          </a:p>
        </p:txBody>
      </p:sp>
      <p:sp>
        <p:nvSpPr>
          <p:cNvPr id="13" name="Rettangolo 12">
            <a:extLst>
              <a:ext uri="{FF2B5EF4-FFF2-40B4-BE49-F238E27FC236}">
                <a16:creationId xmlns:a16="http://schemas.microsoft.com/office/drawing/2014/main" id="{044091F4-9525-7E3B-0E53-F389E101CD32}"/>
              </a:ext>
            </a:extLst>
          </p:cNvPr>
          <p:cNvSpPr/>
          <p:nvPr/>
        </p:nvSpPr>
        <p:spPr>
          <a:xfrm>
            <a:off x="971600" y="267494"/>
            <a:ext cx="7200799"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C</a:t>
            </a:r>
            <a:r>
              <a:rPr lang="en" sz="3600" dirty="0">
                <a:ln w="3175">
                  <a:solidFill>
                    <a:schemeClr val="tx1"/>
                  </a:solidFill>
                </a:ln>
                <a:solidFill>
                  <a:srgbClr val="00B050"/>
                </a:solidFill>
                <a:latin typeface="Bebas Neue" charset="0"/>
              </a:rPr>
              <a:t>ontesto </a:t>
            </a:r>
            <a:r>
              <a:rPr lang="it-IT" sz="1800" dirty="0">
                <a:solidFill>
                  <a:srgbClr val="00B050"/>
                </a:solidFill>
                <a:latin typeface="Barlow Semi Condensed Medium" panose="020B0604020202020204" pitchFamily="2" charset="0"/>
                <a:sym typeface="Bebas Neue"/>
              </a:rPr>
              <a:t>  </a:t>
            </a:r>
            <a:r>
              <a:rPr lang="it-IT" sz="1800" i="1" dirty="0">
                <a:solidFill>
                  <a:srgbClr val="00B050"/>
                </a:solidFill>
                <a:latin typeface="Barlow Semi Condensed Medium" panose="020B0604020202020204" pitchFamily="2" charset="0"/>
                <a:sym typeface="Bebas Neue"/>
              </a:rPr>
              <a:t>L'istituto</a:t>
            </a:r>
            <a:endParaRPr lang="it-IT" sz="3600" i="1" dirty="0">
              <a:solidFill>
                <a:srgbClr val="00B050"/>
              </a:solidFill>
              <a:latin typeface="Barlow Semi Condensed Medium" panose="020B0604020202020204" pitchFamily="2" charset="0"/>
            </a:endParaRPr>
          </a:p>
        </p:txBody>
      </p:sp>
      <p:pic>
        <p:nvPicPr>
          <p:cNvPr id="3074" name="Picture 2" descr="Istituto di Istruzione Superiore &quot; F. Ferrara&quot; Mazara del Vallo">
            <a:extLst>
              <a:ext uri="{FF2B5EF4-FFF2-40B4-BE49-F238E27FC236}">
                <a16:creationId xmlns:a16="http://schemas.microsoft.com/office/drawing/2014/main" id="{80D1AC63-D347-A00D-AD99-39BC02188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38" y="9060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1">
            <a:extLst>
              <a:ext uri="{FF2B5EF4-FFF2-40B4-BE49-F238E27FC236}">
                <a16:creationId xmlns:a16="http://schemas.microsoft.com/office/drawing/2014/main" id="{67A9B1AA-355F-8C4D-B8EE-3183B24BB8E0}"/>
              </a:ext>
            </a:extLst>
          </p:cNvPr>
          <p:cNvSpPr/>
          <p:nvPr/>
        </p:nvSpPr>
        <p:spPr>
          <a:xfrm>
            <a:off x="179512" y="234251"/>
            <a:ext cx="432048" cy="413238"/>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descr="icona scuola e contes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t-IT"/>
          </a:p>
        </p:txBody>
      </p:sp>
      <p:sp>
        <p:nvSpPr>
          <p:cNvPr id="40" name="Google Shape;99;p14"/>
          <p:cNvSpPr txBox="1">
            <a:spLocks/>
          </p:cNvSpPr>
          <p:nvPr/>
        </p:nvSpPr>
        <p:spPr>
          <a:xfrm>
            <a:off x="714348" y="785800"/>
            <a:ext cx="7429552" cy="1214446"/>
          </a:xfrm>
          <a:prstGeom prst="rect">
            <a:avLst/>
          </a:prstGeom>
          <a:noFill/>
          <a:ln>
            <a:noFill/>
          </a:ln>
        </p:spPr>
        <p:txBody>
          <a:bodyPr spcFirstLastPara="1" wrap="square" lIns="0" tIns="0" rIns="0" bIns="0" anchor="t" anchorCtr="0">
            <a:noAutofit/>
          </a:bodyPr>
          <a:lstStyle/>
          <a:p>
            <a:endParaRPr lang="it-IT">
              <a:solidFill>
                <a:schemeClr val="accent2">
                  <a:lumMod val="75000"/>
                </a:schemeClr>
              </a:solidFill>
              <a:latin typeface="Bebas Neue" charset="0"/>
            </a:endParaRPr>
          </a:p>
          <a:p>
            <a:endParaRPr lang="it-IT" dirty="0">
              <a:solidFill>
                <a:schemeClr val="accent2">
                  <a:lumMod val="75000"/>
                </a:schemeClr>
              </a:solidFill>
              <a:latin typeface="Bebas Neue" charset="0"/>
            </a:endParaRPr>
          </a:p>
          <a:p>
            <a:endParaRPr lang="it-IT" sz="1600" i="1" dirty="0">
              <a:latin typeface="+mn-lt"/>
            </a:endParaRPr>
          </a:p>
          <a:p>
            <a:endParaRPr lang="it-IT" sz="1600" i="1" dirty="0">
              <a:latin typeface="+mn-lt"/>
            </a:endParaRPr>
          </a:p>
          <a:p>
            <a:endParaRPr lang="it-IT" sz="1600" dirty="0">
              <a:latin typeface="+mn-lt"/>
            </a:endParaRPr>
          </a:p>
          <a:p>
            <a:endParaRPr lang="it-IT" sz="1600" dirty="0">
              <a:latin typeface="+mn-lt"/>
            </a:endParaRPr>
          </a:p>
          <a:p>
            <a:endParaRPr lang="it-IT" sz="1600" dirty="0">
              <a:latin typeface="+mn-lt"/>
            </a:endParaRPr>
          </a:p>
          <a:p>
            <a:endParaRPr lang="it-IT" sz="1600" dirty="0">
              <a:solidFill>
                <a:schemeClr val="accent2">
                  <a:lumMod val="75000"/>
                </a:schemeClr>
              </a:solidFill>
              <a:latin typeface="Bebas Neue" charset="0"/>
            </a:endParaRPr>
          </a:p>
          <a:p>
            <a:endParaRPr lang="it-IT" sz="1800" dirty="0">
              <a:solidFill>
                <a:schemeClr val="accent2">
                  <a:lumMod val="75000"/>
                </a:schemeClr>
              </a:solidFill>
              <a:latin typeface="Bebas Neue" charset="0"/>
            </a:endParaRPr>
          </a:p>
          <a:p>
            <a:pPr lvl="0">
              <a:lnSpc>
                <a:spcPct val="90000"/>
              </a:lnSpc>
              <a:buClr>
                <a:schemeClr val="dk1"/>
              </a:buClr>
              <a:buSzPts val="3600"/>
            </a:pPr>
            <a:r>
              <a:rPr lang="it-IT" sz="1800" dirty="0">
                <a:solidFill>
                  <a:schemeClr val="accent2">
                    <a:lumMod val="75000"/>
                  </a:schemeClr>
                </a:solidFill>
                <a:latin typeface="Bebas Neue" charset="0"/>
              </a:rPr>
              <a:t> </a:t>
            </a:r>
            <a:endParaRPr kumimoji="0" lang="it-IT" sz="1800" b="0" i="0" u="none" strike="noStrike" kern="0" cap="none" spc="0" normalizeH="0" baseline="0" noProof="0" dirty="0">
              <a:ln>
                <a:noFill/>
              </a:ln>
              <a:solidFill>
                <a:schemeClr val="accent2">
                  <a:lumMod val="75000"/>
                </a:schemeClr>
              </a:solidFill>
              <a:effectLst/>
              <a:uLnTx/>
              <a:uFillTx/>
              <a:latin typeface="Bebas Neue"/>
              <a:ea typeface="Bebas Neue"/>
              <a:cs typeface="Bebas Neue"/>
              <a:sym typeface="Bebas Neue"/>
            </a:endParaRPr>
          </a:p>
          <a:p>
            <a:pPr lvl="0">
              <a:lnSpc>
                <a:spcPct val="90000"/>
              </a:lnSpc>
              <a:buClr>
                <a:schemeClr val="dk1"/>
              </a:buClr>
              <a:buSzPts val="3600"/>
            </a:pPr>
            <a:endParaRPr kumimoji="0" lang="it-IT" sz="1800" b="0" i="0" u="none" strike="noStrike" kern="0" cap="none" spc="0" normalizeH="0" baseline="0" noProof="0" dirty="0">
              <a:ln>
                <a:noFill/>
              </a:ln>
              <a:solidFill>
                <a:schemeClr val="tx1"/>
              </a:solidFill>
              <a:effectLst/>
              <a:uLnTx/>
              <a:uFillTx/>
              <a:latin typeface="+mj-lt"/>
              <a:ea typeface="Bebas Neue"/>
              <a:cs typeface="Bebas Neue"/>
              <a:sym typeface="Bebas Neue"/>
            </a:endParaRPr>
          </a:p>
        </p:txBody>
      </p:sp>
      <p:grpSp>
        <p:nvGrpSpPr>
          <p:cNvPr id="37" name="Group 88">
            <a:extLst>
              <a:ext uri="{FF2B5EF4-FFF2-40B4-BE49-F238E27FC236}">
                <a16:creationId xmlns:a16="http://schemas.microsoft.com/office/drawing/2014/main" id="{35DC11B7-F433-4562-BE10-C33B7DF1F6BD}"/>
              </a:ext>
            </a:extLst>
          </p:cNvPr>
          <p:cNvGrpSpPr/>
          <p:nvPr/>
        </p:nvGrpSpPr>
        <p:grpSpPr>
          <a:xfrm>
            <a:off x="7064541" y="271484"/>
            <a:ext cx="2071702" cy="500066"/>
            <a:chOff x="1885601" y="3961065"/>
            <a:chExt cx="8605936" cy="1797532"/>
          </a:xfrm>
        </p:grpSpPr>
        <p:grpSp>
          <p:nvGrpSpPr>
            <p:cNvPr id="38" name="Group 39">
              <a:extLst>
                <a:ext uri="{FF2B5EF4-FFF2-40B4-BE49-F238E27FC236}">
                  <a16:creationId xmlns:a16="http://schemas.microsoft.com/office/drawing/2014/main" id="{E9BF8D6A-FDE3-4B71-8AF4-159CD7D5E0FD}"/>
                </a:ext>
              </a:extLst>
            </p:cNvPr>
            <p:cNvGrpSpPr/>
            <p:nvPr/>
          </p:nvGrpSpPr>
          <p:grpSpPr>
            <a:xfrm>
              <a:off x="6418609" y="3961073"/>
              <a:ext cx="1361075" cy="1566907"/>
              <a:chOff x="5709865" y="3492501"/>
              <a:chExt cx="383352" cy="441325"/>
            </a:xfrm>
            <a:solidFill>
              <a:schemeClr val="accent3"/>
            </a:solidFill>
          </p:grpSpPr>
          <p:sp>
            <p:nvSpPr>
              <p:cNvPr id="64" name="Freeform 5">
                <a:extLst>
                  <a:ext uri="{FF2B5EF4-FFF2-40B4-BE49-F238E27FC236}">
                    <a16:creationId xmlns:a16="http://schemas.microsoft.com/office/drawing/2014/main" id="{216D2B88-AA3E-4CE7-84E7-4A6CE255605F}"/>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5D705830-2F15-4A5D-BEBD-6E962E4A976D}"/>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39" name="Group 28">
              <a:extLst>
                <a:ext uri="{FF2B5EF4-FFF2-40B4-BE49-F238E27FC236}">
                  <a16:creationId xmlns:a16="http://schemas.microsoft.com/office/drawing/2014/main" id="{22328194-3E95-4A8E-B99E-23800F951999}"/>
                </a:ext>
              </a:extLst>
            </p:cNvPr>
            <p:cNvGrpSpPr/>
            <p:nvPr/>
          </p:nvGrpSpPr>
          <p:grpSpPr>
            <a:xfrm>
              <a:off x="4597454" y="3961073"/>
              <a:ext cx="1361075" cy="1566907"/>
              <a:chOff x="5709865" y="3492501"/>
              <a:chExt cx="383352" cy="441325"/>
            </a:xfrm>
            <a:solidFill>
              <a:schemeClr val="accent5"/>
            </a:solidFill>
          </p:grpSpPr>
          <p:sp>
            <p:nvSpPr>
              <p:cNvPr id="62" name="Freeform 5">
                <a:extLst>
                  <a:ext uri="{FF2B5EF4-FFF2-40B4-BE49-F238E27FC236}">
                    <a16:creationId xmlns:a16="http://schemas.microsoft.com/office/drawing/2014/main" id="{57D16B63-CC0D-4346-84A6-7CFBB2DB7D8C}"/>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3" name="Freeform 6">
                <a:extLst>
                  <a:ext uri="{FF2B5EF4-FFF2-40B4-BE49-F238E27FC236}">
                    <a16:creationId xmlns:a16="http://schemas.microsoft.com/office/drawing/2014/main" id="{79FA8731-C42E-43B6-B6C2-474BB6C7EA2F}"/>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1" name="Group 22">
              <a:extLst>
                <a:ext uri="{FF2B5EF4-FFF2-40B4-BE49-F238E27FC236}">
                  <a16:creationId xmlns:a16="http://schemas.microsoft.com/office/drawing/2014/main" id="{107438B6-C4DD-4687-899A-9033EE26FDAF}"/>
                </a:ext>
              </a:extLst>
            </p:cNvPr>
            <p:cNvGrpSpPr/>
            <p:nvPr/>
          </p:nvGrpSpPr>
          <p:grpSpPr>
            <a:xfrm>
              <a:off x="2800155" y="3961073"/>
              <a:ext cx="1361075" cy="1566907"/>
              <a:chOff x="5709865" y="3492501"/>
              <a:chExt cx="383352" cy="441325"/>
            </a:xfrm>
            <a:solidFill>
              <a:schemeClr val="accent4"/>
            </a:solidFill>
          </p:grpSpPr>
          <p:sp>
            <p:nvSpPr>
              <p:cNvPr id="60" name="Freeform 5">
                <a:extLst>
                  <a:ext uri="{FF2B5EF4-FFF2-40B4-BE49-F238E27FC236}">
                    <a16:creationId xmlns:a16="http://schemas.microsoft.com/office/drawing/2014/main" id="{46DE49EC-8099-4706-88D4-BE58EBDA5753}"/>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1" name="Freeform 6">
                <a:extLst>
                  <a:ext uri="{FF2B5EF4-FFF2-40B4-BE49-F238E27FC236}">
                    <a16:creationId xmlns:a16="http://schemas.microsoft.com/office/drawing/2014/main" id="{B4A704E7-BD59-4938-9384-F99FC5AAF6E4}"/>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2" name="Group 15">
              <a:extLst>
                <a:ext uri="{FF2B5EF4-FFF2-40B4-BE49-F238E27FC236}">
                  <a16:creationId xmlns:a16="http://schemas.microsoft.com/office/drawing/2014/main" id="{51D15DE0-4B7A-46C6-BA99-3137CBCD64B5}"/>
                </a:ext>
              </a:extLst>
            </p:cNvPr>
            <p:cNvGrpSpPr/>
            <p:nvPr/>
          </p:nvGrpSpPr>
          <p:grpSpPr>
            <a:xfrm>
              <a:off x="1885601" y="4191699"/>
              <a:ext cx="1361075" cy="1566907"/>
              <a:chOff x="5709865" y="3492501"/>
              <a:chExt cx="383352" cy="441325"/>
            </a:xfrm>
            <a:solidFill>
              <a:schemeClr val="accent1"/>
            </a:solidFill>
          </p:grpSpPr>
          <p:sp>
            <p:nvSpPr>
              <p:cNvPr id="58" name="Freeform 5">
                <a:extLst>
                  <a:ext uri="{FF2B5EF4-FFF2-40B4-BE49-F238E27FC236}">
                    <a16:creationId xmlns:a16="http://schemas.microsoft.com/office/drawing/2014/main" id="{3E3B1F59-109F-4147-BA85-00722E8D1EC1}"/>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9" name="Freeform 6">
                <a:extLst>
                  <a:ext uri="{FF2B5EF4-FFF2-40B4-BE49-F238E27FC236}">
                    <a16:creationId xmlns:a16="http://schemas.microsoft.com/office/drawing/2014/main" id="{6AB6C93C-C3D7-4210-BEB9-360DE3DA6D7A}"/>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3" name="Group 25">
              <a:extLst>
                <a:ext uri="{FF2B5EF4-FFF2-40B4-BE49-F238E27FC236}">
                  <a16:creationId xmlns:a16="http://schemas.microsoft.com/office/drawing/2014/main" id="{34CD943F-7AE9-4358-BAF5-3FF790CA3ED3}"/>
                </a:ext>
              </a:extLst>
            </p:cNvPr>
            <p:cNvGrpSpPr/>
            <p:nvPr/>
          </p:nvGrpSpPr>
          <p:grpSpPr>
            <a:xfrm>
              <a:off x="3698804" y="4191699"/>
              <a:ext cx="1361075" cy="1566907"/>
              <a:chOff x="5709865" y="3492501"/>
              <a:chExt cx="383352" cy="441325"/>
            </a:xfrm>
            <a:solidFill>
              <a:schemeClr val="accent2"/>
            </a:solidFill>
          </p:grpSpPr>
          <p:sp>
            <p:nvSpPr>
              <p:cNvPr id="56" name="Freeform 5">
                <a:extLst>
                  <a:ext uri="{FF2B5EF4-FFF2-40B4-BE49-F238E27FC236}">
                    <a16:creationId xmlns:a16="http://schemas.microsoft.com/office/drawing/2014/main" id="{65FF092B-4F4C-42B5-92CA-F4154B880EE5}"/>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7" name="Freeform 6">
                <a:extLst>
                  <a:ext uri="{FF2B5EF4-FFF2-40B4-BE49-F238E27FC236}">
                    <a16:creationId xmlns:a16="http://schemas.microsoft.com/office/drawing/2014/main" id="{0BA4B6CA-674F-4F44-A1B3-367753DBF44F}"/>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4" name="Group 31">
              <a:extLst>
                <a:ext uri="{FF2B5EF4-FFF2-40B4-BE49-F238E27FC236}">
                  <a16:creationId xmlns:a16="http://schemas.microsoft.com/office/drawing/2014/main" id="{8A4F6EF9-82C9-4614-8000-469602A683F3}"/>
                </a:ext>
              </a:extLst>
            </p:cNvPr>
            <p:cNvGrpSpPr/>
            <p:nvPr/>
          </p:nvGrpSpPr>
          <p:grpSpPr>
            <a:xfrm>
              <a:off x="5512008" y="4191699"/>
              <a:ext cx="1361075" cy="1566907"/>
              <a:chOff x="5709865" y="3492501"/>
              <a:chExt cx="383352" cy="441325"/>
            </a:xfrm>
            <a:solidFill>
              <a:schemeClr val="accent6"/>
            </a:solidFill>
          </p:grpSpPr>
          <p:sp>
            <p:nvSpPr>
              <p:cNvPr id="54" name="Freeform 5">
                <a:extLst>
                  <a:ext uri="{FF2B5EF4-FFF2-40B4-BE49-F238E27FC236}">
                    <a16:creationId xmlns:a16="http://schemas.microsoft.com/office/drawing/2014/main" id="{4C51B05A-84E3-43C7-9315-F2CE118915C6}"/>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6">
                <a:extLst>
                  <a:ext uri="{FF2B5EF4-FFF2-40B4-BE49-F238E27FC236}">
                    <a16:creationId xmlns:a16="http://schemas.microsoft.com/office/drawing/2014/main" id="{87B48997-A91E-40F2-BE3A-CC941C15D333}"/>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5" name="Group 34">
              <a:extLst>
                <a:ext uri="{FF2B5EF4-FFF2-40B4-BE49-F238E27FC236}">
                  <a16:creationId xmlns:a16="http://schemas.microsoft.com/office/drawing/2014/main" id="{3AF6E96E-8755-477A-9BCF-E8CF79A707B0}"/>
                </a:ext>
              </a:extLst>
            </p:cNvPr>
            <p:cNvGrpSpPr/>
            <p:nvPr/>
          </p:nvGrpSpPr>
          <p:grpSpPr>
            <a:xfrm>
              <a:off x="8215908" y="3961073"/>
              <a:ext cx="1361075" cy="1566907"/>
              <a:chOff x="5709865" y="3492501"/>
              <a:chExt cx="383352" cy="441325"/>
            </a:xfrm>
            <a:solidFill>
              <a:schemeClr val="accent4"/>
            </a:solidFill>
          </p:grpSpPr>
          <p:sp>
            <p:nvSpPr>
              <p:cNvPr id="52" name="Freeform 5">
                <a:extLst>
                  <a:ext uri="{FF2B5EF4-FFF2-40B4-BE49-F238E27FC236}">
                    <a16:creationId xmlns:a16="http://schemas.microsoft.com/office/drawing/2014/main" id="{AD163451-22AA-4DAD-8817-46CC118BCC7C}"/>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3" name="Freeform 6">
                <a:extLst>
                  <a:ext uri="{FF2B5EF4-FFF2-40B4-BE49-F238E27FC236}">
                    <a16:creationId xmlns:a16="http://schemas.microsoft.com/office/drawing/2014/main" id="{C2076129-1D81-494E-A6DA-FF665863C458}"/>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C9138C1-3CEC-41E6-A14E-B2DE9479C1FD}"/>
                </a:ext>
              </a:extLst>
            </p:cNvPr>
            <p:cNvGrpSpPr/>
            <p:nvPr/>
          </p:nvGrpSpPr>
          <p:grpSpPr>
            <a:xfrm>
              <a:off x="7317259" y="4191699"/>
              <a:ext cx="1361075" cy="1566907"/>
              <a:chOff x="5709865" y="3492501"/>
              <a:chExt cx="383352" cy="441325"/>
            </a:xfrm>
            <a:solidFill>
              <a:schemeClr val="accent1"/>
            </a:solidFill>
          </p:grpSpPr>
          <p:sp>
            <p:nvSpPr>
              <p:cNvPr id="50" name="Freeform 5">
                <a:extLst>
                  <a:ext uri="{FF2B5EF4-FFF2-40B4-BE49-F238E27FC236}">
                    <a16:creationId xmlns:a16="http://schemas.microsoft.com/office/drawing/2014/main" id="{6D88E0DD-68EC-46E1-A05F-C2C8AD6392C3}"/>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6">
                <a:extLst>
                  <a:ext uri="{FF2B5EF4-FFF2-40B4-BE49-F238E27FC236}">
                    <a16:creationId xmlns:a16="http://schemas.microsoft.com/office/drawing/2014/main" id="{97722891-19AD-4EA6-B7CA-9E39CE72228A}"/>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47" name="Group 48">
              <a:extLst>
                <a:ext uri="{FF2B5EF4-FFF2-40B4-BE49-F238E27FC236}">
                  <a16:creationId xmlns:a16="http://schemas.microsoft.com/office/drawing/2014/main" id="{A661C2C4-164B-4039-8CC4-C4856CE67150}"/>
                </a:ext>
              </a:extLst>
            </p:cNvPr>
            <p:cNvGrpSpPr/>
            <p:nvPr/>
          </p:nvGrpSpPr>
          <p:grpSpPr>
            <a:xfrm>
              <a:off x="9130462" y="4191699"/>
              <a:ext cx="1361075" cy="1566907"/>
              <a:chOff x="5709865" y="3492501"/>
              <a:chExt cx="383352" cy="441325"/>
            </a:xfrm>
            <a:solidFill>
              <a:schemeClr val="accent2"/>
            </a:solidFill>
          </p:grpSpPr>
          <p:sp>
            <p:nvSpPr>
              <p:cNvPr id="48" name="Freeform 5">
                <a:extLst>
                  <a:ext uri="{FF2B5EF4-FFF2-40B4-BE49-F238E27FC236}">
                    <a16:creationId xmlns:a16="http://schemas.microsoft.com/office/drawing/2014/main" id="{89AA300C-68E3-4A4B-B8C2-275FC36F5095}"/>
                  </a:ext>
                </a:extLst>
              </p:cNvPr>
              <p:cNvSpPr>
                <a:spLocks/>
              </p:cNvSpPr>
              <p:nvPr/>
            </p:nvSpPr>
            <p:spPr bwMode="auto">
              <a:xfrm>
                <a:off x="5709865" y="3732213"/>
                <a:ext cx="383352" cy="201613"/>
              </a:xfrm>
              <a:custGeom>
                <a:avLst/>
                <a:gdLst>
                  <a:gd name="T0" fmla="*/ 0 w 270"/>
                  <a:gd name="T1" fmla="*/ 143 h 143"/>
                  <a:gd name="T2" fmla="*/ 61 w 270"/>
                  <a:gd name="T3" fmla="*/ 31 h 143"/>
                  <a:gd name="T4" fmla="*/ 206 w 270"/>
                  <a:gd name="T5" fmla="*/ 30 h 143"/>
                  <a:gd name="T6" fmla="*/ 270 w 270"/>
                  <a:gd name="T7" fmla="*/ 143 h 143"/>
                  <a:gd name="T8" fmla="*/ 0 w 270"/>
                  <a:gd name="T9" fmla="*/ 143 h 143"/>
                </a:gdLst>
                <a:ahLst/>
                <a:cxnLst>
                  <a:cxn ang="0">
                    <a:pos x="T0" y="T1"/>
                  </a:cxn>
                  <a:cxn ang="0">
                    <a:pos x="T2" y="T3"/>
                  </a:cxn>
                  <a:cxn ang="0">
                    <a:pos x="T4" y="T5"/>
                  </a:cxn>
                  <a:cxn ang="0">
                    <a:pos x="T6" y="T7"/>
                  </a:cxn>
                  <a:cxn ang="0">
                    <a:pos x="T8" y="T9"/>
                  </a:cxn>
                </a:cxnLst>
                <a:rect l="0" t="0" r="r" b="b"/>
                <a:pathLst>
                  <a:path w="270" h="143">
                    <a:moveTo>
                      <a:pt x="0" y="143"/>
                    </a:moveTo>
                    <a:cubicBezTo>
                      <a:pt x="2" y="96"/>
                      <a:pt x="21" y="57"/>
                      <a:pt x="61" y="31"/>
                    </a:cubicBezTo>
                    <a:cubicBezTo>
                      <a:pt x="108" y="1"/>
                      <a:pt x="158" y="0"/>
                      <a:pt x="206" y="30"/>
                    </a:cubicBezTo>
                    <a:cubicBezTo>
                      <a:pt x="248" y="55"/>
                      <a:pt x="268" y="94"/>
                      <a:pt x="270" y="143"/>
                    </a:cubicBezTo>
                    <a:cubicBezTo>
                      <a:pt x="180" y="143"/>
                      <a:pt x="90" y="143"/>
                      <a:pt x="0" y="1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1D960232-D4B0-498B-B134-EF963404889E}"/>
                  </a:ext>
                </a:extLst>
              </p:cNvPr>
              <p:cNvSpPr>
                <a:spLocks/>
              </p:cNvSpPr>
              <p:nvPr/>
            </p:nvSpPr>
            <p:spPr bwMode="auto">
              <a:xfrm>
                <a:off x="5786536" y="3492501"/>
                <a:ext cx="226818" cy="220663"/>
              </a:xfrm>
              <a:custGeom>
                <a:avLst/>
                <a:gdLst>
                  <a:gd name="T0" fmla="*/ 79 w 158"/>
                  <a:gd name="T1" fmla="*/ 157 h 157"/>
                  <a:gd name="T2" fmla="*/ 0 w 158"/>
                  <a:gd name="T3" fmla="*/ 78 h 157"/>
                  <a:gd name="T4" fmla="*/ 79 w 158"/>
                  <a:gd name="T5" fmla="*/ 0 h 157"/>
                  <a:gd name="T6" fmla="*/ 157 w 158"/>
                  <a:gd name="T7" fmla="*/ 79 h 157"/>
                  <a:gd name="T8" fmla="*/ 79 w 158"/>
                  <a:gd name="T9" fmla="*/ 157 h 157"/>
                </a:gdLst>
                <a:ahLst/>
                <a:cxnLst>
                  <a:cxn ang="0">
                    <a:pos x="T0" y="T1"/>
                  </a:cxn>
                  <a:cxn ang="0">
                    <a:pos x="T2" y="T3"/>
                  </a:cxn>
                  <a:cxn ang="0">
                    <a:pos x="T4" y="T5"/>
                  </a:cxn>
                  <a:cxn ang="0">
                    <a:pos x="T6" y="T7"/>
                  </a:cxn>
                  <a:cxn ang="0">
                    <a:pos x="T8" y="T9"/>
                  </a:cxn>
                </a:cxnLst>
                <a:rect l="0" t="0" r="r" b="b"/>
                <a:pathLst>
                  <a:path w="158" h="157">
                    <a:moveTo>
                      <a:pt x="79" y="157"/>
                    </a:moveTo>
                    <a:cubicBezTo>
                      <a:pt x="36" y="157"/>
                      <a:pt x="0" y="122"/>
                      <a:pt x="0" y="78"/>
                    </a:cubicBezTo>
                    <a:cubicBezTo>
                      <a:pt x="1" y="35"/>
                      <a:pt x="35" y="0"/>
                      <a:pt x="79" y="0"/>
                    </a:cubicBezTo>
                    <a:cubicBezTo>
                      <a:pt x="123" y="0"/>
                      <a:pt x="158" y="35"/>
                      <a:pt x="157" y="79"/>
                    </a:cubicBezTo>
                    <a:cubicBezTo>
                      <a:pt x="157" y="122"/>
                      <a:pt x="122" y="157"/>
                      <a:pt x="79" y="1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graphicFrame>
        <p:nvGraphicFramePr>
          <p:cNvPr id="69" name="Tabella 68"/>
          <p:cNvGraphicFramePr>
            <a:graphicFrameLocks noGrp="1"/>
          </p:cNvGraphicFramePr>
          <p:nvPr>
            <p:extLst>
              <p:ext uri="{D42A27DB-BD31-4B8C-83A1-F6EECF244321}">
                <p14:modId xmlns:p14="http://schemas.microsoft.com/office/powerpoint/2010/main" val="1039846402"/>
              </p:ext>
            </p:extLst>
          </p:nvPr>
        </p:nvGraphicFramePr>
        <p:xfrm>
          <a:off x="895510" y="948154"/>
          <a:ext cx="7286676" cy="3933843"/>
        </p:xfrm>
        <a:graphic>
          <a:graphicData uri="http://schemas.openxmlformats.org/drawingml/2006/table">
            <a:tbl>
              <a:tblPr firstRow="1" bandRow="1">
                <a:tableStyleId>{26EC5275-DAFC-4D1D-BB08-226AE4820BEA}</a:tableStyleId>
              </a:tblPr>
              <a:tblGrid>
                <a:gridCol w="3684274">
                  <a:extLst>
                    <a:ext uri="{9D8B030D-6E8A-4147-A177-3AD203B41FA5}">
                      <a16:colId xmlns:a16="http://schemas.microsoft.com/office/drawing/2014/main" val="20000"/>
                    </a:ext>
                  </a:extLst>
                </a:gridCol>
                <a:gridCol w="3602402">
                  <a:extLst>
                    <a:ext uri="{9D8B030D-6E8A-4147-A177-3AD203B41FA5}">
                      <a16:colId xmlns:a16="http://schemas.microsoft.com/office/drawing/2014/main" val="20001"/>
                    </a:ext>
                  </a:extLst>
                </a:gridCol>
              </a:tblGrid>
              <a:tr h="2714643">
                <a:tc>
                  <a:txBody>
                    <a:bodyPr/>
                    <a:lstStyle/>
                    <a:p>
                      <a:pPr algn="l"/>
                      <a:r>
                        <a:rPr lang="it-IT" sz="1800" dirty="0">
                          <a:solidFill>
                            <a:schemeClr val="accent2">
                              <a:lumMod val="75000"/>
                            </a:schemeClr>
                          </a:solidFill>
                          <a:latin typeface="Bebas Neue" charset="0"/>
                        </a:rPr>
                        <a:t>Classe</a:t>
                      </a:r>
                    </a:p>
                    <a:p>
                      <a:pPr algn="l"/>
                      <a:r>
                        <a:rPr lang="it-IT" sz="1400" dirty="0">
                          <a:latin typeface="Barlow Light" charset="0"/>
                        </a:rPr>
                        <a:t>21 studenti</a:t>
                      </a:r>
                    </a:p>
                    <a:p>
                      <a:pPr algn="l"/>
                      <a:r>
                        <a:rPr lang="it-IT" sz="1400" dirty="0">
                          <a:latin typeface="Barlow Light" charset="0"/>
                        </a:rPr>
                        <a:t>(19 maschi e 2 femmine, 3 studenti ripetenti)</a:t>
                      </a:r>
                    </a:p>
                    <a:p>
                      <a:pPr algn="l"/>
                      <a:endParaRPr lang="it-IT" sz="1400" dirty="0">
                        <a:latin typeface="Barlow Light" charset="0"/>
                      </a:endParaRPr>
                    </a:p>
                    <a:p>
                      <a:pPr algn="l"/>
                      <a:r>
                        <a:rPr lang="it-IT" sz="1800" b="0" i="0" u="none" strike="noStrike" cap="none" dirty="0">
                          <a:solidFill>
                            <a:schemeClr val="accent2">
                              <a:lumMod val="75000"/>
                            </a:schemeClr>
                          </a:solidFill>
                          <a:latin typeface="Bebas Neue" charset="0"/>
                          <a:cs typeface="Arial"/>
                          <a:sym typeface="Arial"/>
                        </a:rPr>
                        <a:t>2 studenti con bisogni educativi speciali </a:t>
                      </a:r>
                    </a:p>
                    <a:p>
                      <a:pPr marL="87313" indent="-87313" algn="l">
                        <a:buFont typeface="Arial" pitchFamily="34" charset="0"/>
                        <a:buChar char="•"/>
                      </a:pPr>
                      <a:r>
                        <a:rPr lang="it-IT" sz="1400" dirty="0">
                          <a:latin typeface="Barlow Light" charset="0"/>
                        </a:rPr>
                        <a:t>1 studente con </a:t>
                      </a:r>
                      <a:r>
                        <a:rPr lang="it-IT" sz="1400" dirty="0" err="1">
                          <a:latin typeface="Barlow Light" charset="0"/>
                        </a:rPr>
                        <a:t>DSA</a:t>
                      </a:r>
                      <a:r>
                        <a:rPr lang="it-IT" sz="1400" dirty="0">
                          <a:latin typeface="Barlow Light" charset="0"/>
                        </a:rPr>
                        <a:t> (dislessia) con </a:t>
                      </a:r>
                      <a:r>
                        <a:rPr lang="it-IT" sz="1400" i="1" dirty="0" err="1">
                          <a:latin typeface="Barlow Light" charset="0"/>
                        </a:rPr>
                        <a:t>PDP</a:t>
                      </a:r>
                      <a:r>
                        <a:rPr lang="it-IT" sz="1400" i="1" dirty="0">
                          <a:latin typeface="Barlow Light" charset="0"/>
                        </a:rPr>
                        <a:t> ai sensi L.170/2010</a:t>
                      </a:r>
                    </a:p>
                    <a:p>
                      <a:pPr marL="87313" indent="-87313" algn="l">
                        <a:buFont typeface="Arial" pitchFamily="34" charset="0"/>
                        <a:buChar char="•"/>
                      </a:pPr>
                      <a:endParaRPr lang="it-IT" sz="1400" dirty="0">
                        <a:latin typeface="Barlow Light" charset="0"/>
                      </a:endParaRPr>
                    </a:p>
                    <a:p>
                      <a:pPr marL="87313" indent="-87313" algn="l">
                        <a:buFont typeface="Arial" pitchFamily="34" charset="0"/>
                        <a:buChar char="•"/>
                      </a:pPr>
                      <a:r>
                        <a:rPr lang="it-IT" sz="1400" dirty="0">
                          <a:latin typeface="Barlow Light" charset="0"/>
                        </a:rPr>
                        <a:t>1 studente straniero con BES (disagio linguistico e culturale) </a:t>
                      </a:r>
                      <a:r>
                        <a:rPr lang="it-IT" sz="1400" i="1" dirty="0">
                          <a:latin typeface="Barlow Light" charset="0"/>
                        </a:rPr>
                        <a:t>con PDP ai sensi Direttiva Ministeriale del 27/12/2012</a:t>
                      </a:r>
                    </a:p>
                  </a:txBody>
                  <a:tcPr/>
                </a:tc>
                <a:tc>
                  <a:txBody>
                    <a:bodyPr/>
                    <a:lstStyle/>
                    <a:p>
                      <a:pPr algn="l"/>
                      <a:r>
                        <a:rPr lang="it-IT" sz="1800" b="0" i="0" u="none" strike="noStrike" cap="none" dirty="0">
                          <a:solidFill>
                            <a:schemeClr val="accent2">
                              <a:lumMod val="75000"/>
                            </a:schemeClr>
                          </a:solidFill>
                          <a:latin typeface="Bebas Neue" charset="0"/>
                          <a:cs typeface="Arial"/>
                          <a:sym typeface="Arial"/>
                        </a:rPr>
                        <a:t>Livelli di apprendimento</a:t>
                      </a:r>
                    </a:p>
                    <a:p>
                      <a:pPr algn="l"/>
                      <a:r>
                        <a:rPr lang="it-IT" sz="1400" dirty="0">
                          <a:latin typeface="Barlow Light" charset="0"/>
                        </a:rPr>
                        <a:t>Emergono tre livelli di preparazione:</a:t>
                      </a:r>
                    </a:p>
                    <a:p>
                      <a:pPr marL="342900" indent="-342900" algn="l">
                        <a:buFont typeface="+mj-lt"/>
                        <a:buAutoNum type="arabicPeriod"/>
                      </a:pPr>
                      <a:r>
                        <a:rPr lang="it-IT" sz="1400" dirty="0">
                          <a:latin typeface="Barlow Light" charset="0"/>
                        </a:rPr>
                        <a:t>una fascia di preparazione </a:t>
                      </a:r>
                      <a:r>
                        <a:rPr lang="it-IT" sz="1400" b="1" dirty="0">
                          <a:latin typeface="Barlow Light" charset="0"/>
                        </a:rPr>
                        <a:t>medio alta </a:t>
                      </a:r>
                      <a:r>
                        <a:rPr lang="it-IT" sz="1400" dirty="0">
                          <a:latin typeface="Barlow Light" charset="0"/>
                        </a:rPr>
                        <a:t>a cui appartengono circa un terzo degli</a:t>
                      </a:r>
                      <a:r>
                        <a:rPr lang="it-IT" sz="1400" baseline="0" dirty="0">
                          <a:latin typeface="Barlow Light" charset="0"/>
                        </a:rPr>
                        <a:t> studenti</a:t>
                      </a:r>
                      <a:endParaRPr lang="it-IT" sz="1400" dirty="0">
                        <a:latin typeface="Barlow Light" charset="0"/>
                      </a:endParaRPr>
                    </a:p>
                    <a:p>
                      <a:pPr marL="342900" indent="-342900" algn="l">
                        <a:buFont typeface="+mj-lt"/>
                        <a:buAutoNum type="arabicPeriod"/>
                      </a:pPr>
                      <a:r>
                        <a:rPr lang="it-IT" sz="1400" dirty="0">
                          <a:latin typeface="Barlow Light" charset="0"/>
                        </a:rPr>
                        <a:t>una fascia di preparazione </a:t>
                      </a:r>
                      <a:r>
                        <a:rPr lang="it-IT" sz="1400" b="1" dirty="0">
                          <a:latin typeface="Barlow Light" charset="0"/>
                        </a:rPr>
                        <a:t>intermedia</a:t>
                      </a:r>
                      <a:r>
                        <a:rPr lang="it-IT" sz="1400" dirty="0">
                          <a:latin typeface="Barlow Light" charset="0"/>
                        </a:rPr>
                        <a:t> formata da circa un terzo degli</a:t>
                      </a:r>
                      <a:r>
                        <a:rPr lang="it-IT" sz="1400" baseline="0" dirty="0">
                          <a:latin typeface="Barlow Light" charset="0"/>
                        </a:rPr>
                        <a:t> studenti</a:t>
                      </a:r>
                      <a:endParaRPr lang="it-IT" sz="1400" dirty="0">
                        <a:latin typeface="Barlow Light" charset="0"/>
                      </a:endParaRPr>
                    </a:p>
                    <a:p>
                      <a:pPr marL="342900" indent="-342900" algn="l">
                        <a:buFont typeface="+mj-lt"/>
                        <a:buAutoNum type="arabicPeriod"/>
                      </a:pPr>
                      <a:r>
                        <a:rPr lang="it-IT" sz="1400" dirty="0">
                          <a:latin typeface="Barlow Light" charset="0"/>
                        </a:rPr>
                        <a:t>una terza fascia </a:t>
                      </a:r>
                      <a:r>
                        <a:rPr lang="it-IT" sz="1400" b="1" dirty="0">
                          <a:latin typeface="Barlow Light" charset="0"/>
                        </a:rPr>
                        <a:t>più debole </a:t>
                      </a:r>
                      <a:r>
                        <a:rPr lang="it-IT" sz="1400" dirty="0">
                          <a:latin typeface="Barlow Light" charset="0"/>
                        </a:rPr>
                        <a:t>formata da studenti che presentano qualche fragilità</a:t>
                      </a:r>
                      <a:r>
                        <a:rPr lang="it-IT" sz="1400" baseline="0" dirty="0">
                          <a:latin typeface="Barlow Light" charset="0"/>
                        </a:rPr>
                        <a:t> </a:t>
                      </a:r>
                      <a:r>
                        <a:rPr lang="it-IT" sz="1400" dirty="0">
                          <a:latin typeface="Barlow Light" charset="0"/>
                        </a:rPr>
                        <a:t>sia dal punto di vista dell’apprendimento che dal punto di vista personale.</a:t>
                      </a:r>
                      <a:endParaRPr lang="it-IT" sz="1400" dirty="0">
                        <a:solidFill>
                          <a:schemeClr val="accent2">
                            <a:lumMod val="75000"/>
                          </a:schemeClr>
                        </a:solidFill>
                        <a:latin typeface="Barlow Light" charset="0"/>
                      </a:endParaRPr>
                    </a:p>
                  </a:txBody>
                  <a:tcPr/>
                </a:tc>
                <a:extLst>
                  <a:ext uri="{0D108BD9-81ED-4DB2-BD59-A6C34878D82A}">
                    <a16:rowId xmlns:a16="http://schemas.microsoft.com/office/drawing/2014/main" val="10000"/>
                  </a:ext>
                </a:extLst>
              </a:tr>
              <a:tr h="1214446">
                <a:tc>
                  <a:txBody>
                    <a:bodyPr/>
                    <a:lstStyle/>
                    <a:p>
                      <a:pPr marL="180975" indent="-180975" algn="l" defTabSz="685800">
                        <a:buClrTx/>
                        <a:defRPr/>
                      </a:pPr>
                      <a:r>
                        <a:rPr lang="it-IT" sz="1800" dirty="0">
                          <a:solidFill>
                            <a:schemeClr val="accent4">
                              <a:lumMod val="75000"/>
                            </a:schemeClr>
                          </a:solidFill>
                          <a:latin typeface="Bebas Neue" charset="0"/>
                        </a:rPr>
                        <a:t>Punti di forza</a:t>
                      </a:r>
                      <a:endParaRPr lang="it-IT" sz="1800" dirty="0">
                        <a:solidFill>
                          <a:schemeClr val="accent4">
                            <a:lumMod val="75000"/>
                          </a:schemeClr>
                        </a:solidFill>
                        <a:latin typeface="Barlow Light" charset="0"/>
                      </a:endParaRPr>
                    </a:p>
                    <a:p>
                      <a:pPr marL="180975" indent="-180975" algn="l" defTabSz="685800">
                        <a:buClrTx/>
                        <a:buFont typeface="Arial" pitchFamily="34" charset="0"/>
                        <a:buChar char="•"/>
                        <a:defRPr/>
                      </a:pPr>
                      <a:r>
                        <a:rPr lang="it-IT" sz="1400" dirty="0">
                          <a:latin typeface="Barlow Light" charset="0"/>
                        </a:rPr>
                        <a:t>Atteggiamento mediamente propositivo e collaborativo</a:t>
                      </a:r>
                    </a:p>
                    <a:p>
                      <a:pPr marL="180975" indent="-180975" algn="l" defTabSz="685800">
                        <a:buClrTx/>
                        <a:buFont typeface="Arial" pitchFamily="34" charset="0"/>
                        <a:buChar char="•"/>
                        <a:defRPr/>
                      </a:pPr>
                      <a:r>
                        <a:rPr lang="it-IT" sz="1400" dirty="0">
                          <a:latin typeface="Barlow Light" charset="0"/>
                        </a:rPr>
                        <a:t>Buona alleanza scuola famiglia</a:t>
                      </a:r>
                    </a:p>
                    <a:p>
                      <a:pPr marL="180975" indent="-180975" algn="l" defTabSz="685800">
                        <a:buClrTx/>
                        <a:buFont typeface="Arial" pitchFamily="34" charset="0"/>
                        <a:buChar char="•"/>
                        <a:defRPr/>
                      </a:pPr>
                      <a:r>
                        <a:rPr lang="it-IT" sz="1400" dirty="0">
                          <a:latin typeface="Barlow Light" charset="0"/>
                        </a:rPr>
                        <a:t>Buone capacità nell’uso delle TIC</a:t>
                      </a:r>
                    </a:p>
                  </a:txBody>
                  <a:tcPr/>
                </a:tc>
                <a:tc>
                  <a:txBody>
                    <a:bodyPr/>
                    <a:lstStyle/>
                    <a:p>
                      <a:pPr algn="l" defTabSz="685800">
                        <a:buClrTx/>
                        <a:defRPr/>
                      </a:pPr>
                      <a:r>
                        <a:rPr lang="it-IT" sz="1800" dirty="0">
                          <a:solidFill>
                            <a:srgbClr val="0070C0"/>
                          </a:solidFill>
                          <a:latin typeface="Bebas Neue" charset="0"/>
                        </a:rPr>
                        <a:t>Punti di debolezza </a:t>
                      </a:r>
                    </a:p>
                    <a:p>
                      <a:pPr algn="l" defTabSz="685800">
                        <a:buClrTx/>
                        <a:buFont typeface="Arial" pitchFamily="34" charset="0"/>
                        <a:buChar char="•"/>
                        <a:defRPr/>
                      </a:pPr>
                      <a:r>
                        <a:rPr lang="it-IT" sz="1400" dirty="0">
                          <a:latin typeface="Barlow Light" charset="0"/>
                        </a:rPr>
                        <a:t>  Facile </a:t>
                      </a:r>
                      <a:r>
                        <a:rPr lang="it-IT" sz="1400" dirty="0" err="1">
                          <a:latin typeface="Barlow Light" charset="0"/>
                        </a:rPr>
                        <a:t>distraibilità</a:t>
                      </a:r>
                      <a:endParaRPr lang="it-IT" sz="1400" dirty="0">
                        <a:latin typeface="Barlow Light" charset="0"/>
                      </a:endParaRPr>
                    </a:p>
                    <a:p>
                      <a:pPr marL="85725" indent="-85725" algn="l" defTabSz="685800">
                        <a:buClrTx/>
                        <a:buFont typeface="Arial" pitchFamily="34" charset="0"/>
                        <a:buChar char="•"/>
                        <a:defRPr/>
                      </a:pPr>
                      <a:r>
                        <a:rPr lang="it-IT" sz="1400" dirty="0">
                          <a:latin typeface="Barlow Light" charset="0"/>
                        </a:rPr>
                        <a:t> Scarsa autostima di alcuni studenti</a:t>
                      </a:r>
                    </a:p>
                    <a:p>
                      <a:pPr marL="85725" indent="-85725" algn="l" defTabSz="685800">
                        <a:buClrTx/>
                        <a:buFont typeface="Arial" pitchFamily="34" charset="0"/>
                        <a:buChar char="•"/>
                        <a:defRPr/>
                      </a:pPr>
                      <a:r>
                        <a:rPr lang="it-IT" sz="1400" dirty="0">
                          <a:latin typeface="Barlow Light" charset="0"/>
                        </a:rPr>
                        <a:t> Difficoltà nell’assimilare concetti senza</a:t>
                      </a:r>
                      <a:r>
                        <a:rPr lang="it-IT" sz="1400" baseline="0" dirty="0">
                          <a:latin typeface="Barlow Light" charset="0"/>
                        </a:rPr>
                        <a:t> </a:t>
                      </a:r>
                      <a:r>
                        <a:rPr lang="it-IT" sz="1400" dirty="0">
                          <a:latin typeface="Barlow Light" charset="0"/>
                        </a:rPr>
                        <a:t>riscontro pratico</a:t>
                      </a:r>
                      <a:endParaRPr lang="en-GB" sz="1400" kern="1200" dirty="0">
                        <a:latin typeface="Barlow Light" charset="0"/>
                        <a:ea typeface="Noto Sans" panose="020B0502040504020204" pitchFamily="34"/>
                        <a:cs typeface="Noto Sans" panose="020B0502040504020204" pitchFamily="34"/>
                      </a:endParaRPr>
                    </a:p>
                  </a:txBody>
                  <a:tcPr/>
                </a:tc>
                <a:extLst>
                  <a:ext uri="{0D108BD9-81ED-4DB2-BD59-A6C34878D82A}">
                    <a16:rowId xmlns:a16="http://schemas.microsoft.com/office/drawing/2014/main" val="10001"/>
                  </a:ext>
                </a:extLst>
              </a:tr>
            </a:tbl>
          </a:graphicData>
        </a:graphic>
      </p:graphicFrame>
      <p:sp>
        <p:nvSpPr>
          <p:cNvPr id="68" name="Rettangolo 67">
            <a:extLst>
              <a:ext uri="{FF2B5EF4-FFF2-40B4-BE49-F238E27FC236}">
                <a16:creationId xmlns:a16="http://schemas.microsoft.com/office/drawing/2014/main" id="{42123458-EF5D-5A3D-EE07-266586CB3CFF}"/>
              </a:ext>
            </a:extLst>
          </p:cNvPr>
          <p:cNvSpPr/>
          <p:nvPr/>
        </p:nvSpPr>
        <p:spPr>
          <a:xfrm>
            <a:off x="971600" y="267494"/>
            <a:ext cx="7200799" cy="646331"/>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C</a:t>
            </a:r>
            <a:r>
              <a:rPr lang="en" sz="3600" dirty="0">
                <a:ln w="3175">
                  <a:solidFill>
                    <a:schemeClr val="tx1"/>
                  </a:solidFill>
                </a:ln>
                <a:solidFill>
                  <a:srgbClr val="00B050"/>
                </a:solidFill>
                <a:latin typeface="Bebas Neue" charset="0"/>
              </a:rPr>
              <a:t>ontesto </a:t>
            </a:r>
            <a:r>
              <a:rPr lang="it-IT" sz="1800" dirty="0">
                <a:solidFill>
                  <a:srgbClr val="00B050"/>
                </a:solidFill>
                <a:latin typeface="Barlow Semi Condensed Medium" panose="020B0604020202020204" pitchFamily="2" charset="0"/>
                <a:sym typeface="Bebas Neue"/>
              </a:rPr>
              <a:t>  </a:t>
            </a:r>
            <a:r>
              <a:rPr lang="it-IT" sz="1800" i="1" dirty="0">
                <a:solidFill>
                  <a:srgbClr val="00B050"/>
                </a:solidFill>
                <a:latin typeface="Barlow Semi Condensed Medium" panose="020B0604020202020204" pitchFamily="2" charset="0"/>
                <a:sym typeface="Bebas Neue"/>
              </a:rPr>
              <a:t>La classe</a:t>
            </a:r>
            <a:endParaRPr lang="it-IT" sz="3600" i="1" dirty="0">
              <a:solidFill>
                <a:srgbClr val="00B050"/>
              </a:solidFill>
              <a:latin typeface="Barlow Semi Condensed Medium" panose="020B0604020202020204" pitchFamily="2" charset="0"/>
            </a:endParaRPr>
          </a:p>
        </p:txBody>
      </p:sp>
      <p:sp>
        <p:nvSpPr>
          <p:cNvPr id="3" name="Oval 1">
            <a:extLst>
              <a:ext uri="{FF2B5EF4-FFF2-40B4-BE49-F238E27FC236}">
                <a16:creationId xmlns:a16="http://schemas.microsoft.com/office/drawing/2014/main" id="{D768E889-E167-2FC4-34AC-530BD950797D}"/>
              </a:ext>
            </a:extLst>
          </p:cNvPr>
          <p:cNvSpPr/>
          <p:nvPr/>
        </p:nvSpPr>
        <p:spPr>
          <a:xfrm>
            <a:off x="179512" y="234251"/>
            <a:ext cx="432048" cy="413238"/>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a:extLst>
              <a:ext uri="{FF2B5EF4-FFF2-40B4-BE49-F238E27FC236}">
                <a16:creationId xmlns:a16="http://schemas.microsoft.com/office/drawing/2014/main" id="{58330FC2-E234-4879-977A-B875C4F3C4D3}"/>
              </a:ext>
            </a:extLst>
          </p:cNvPr>
          <p:cNvGraphicFramePr>
            <a:graphicFrameLocks noGrp="1"/>
          </p:cNvGraphicFramePr>
          <p:nvPr>
            <p:ph idx="4294967295"/>
            <p:extLst>
              <p:ext uri="{D42A27DB-BD31-4B8C-83A1-F6EECF244321}">
                <p14:modId xmlns:p14="http://schemas.microsoft.com/office/powerpoint/2010/main" val="3200185922"/>
              </p:ext>
            </p:extLst>
          </p:nvPr>
        </p:nvGraphicFramePr>
        <p:xfrm>
          <a:off x="539552" y="1368255"/>
          <a:ext cx="7956550" cy="345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magine 7">
            <a:extLst>
              <a:ext uri="{FF2B5EF4-FFF2-40B4-BE49-F238E27FC236}">
                <a16:creationId xmlns:a16="http://schemas.microsoft.com/office/drawing/2014/main" id="{3D0EFA03-7D3C-4534-B920-A60FE71130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304" y="123478"/>
            <a:ext cx="1080120" cy="1080120"/>
          </a:xfrm>
          <a:prstGeom prst="rect">
            <a:avLst/>
          </a:prstGeom>
        </p:spPr>
      </p:pic>
      <p:sp>
        <p:nvSpPr>
          <p:cNvPr id="6" name="Rettangolo 5">
            <a:extLst>
              <a:ext uri="{FF2B5EF4-FFF2-40B4-BE49-F238E27FC236}">
                <a16:creationId xmlns:a16="http://schemas.microsoft.com/office/drawing/2014/main" id="{5200FD89-64EF-938A-86BE-CED4716630D0}"/>
              </a:ext>
            </a:extLst>
          </p:cNvPr>
          <p:cNvSpPr/>
          <p:nvPr/>
        </p:nvSpPr>
        <p:spPr>
          <a:xfrm>
            <a:off x="1115616" y="280268"/>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contenutistiche e didattiche</a:t>
            </a:r>
          </a:p>
          <a:p>
            <a:pPr algn="ctr"/>
            <a:r>
              <a:rPr lang="it-IT" sz="1800" i="1" dirty="0">
                <a:solidFill>
                  <a:srgbClr val="00B050"/>
                </a:solidFill>
                <a:latin typeface="Barlow Semi Condensed Medium" panose="020B0604020202020204" pitchFamily="2" charset="0"/>
                <a:sym typeface="Bebas Neue"/>
              </a:rPr>
              <a:t>Elementi chiave della didattica</a:t>
            </a:r>
            <a:endParaRPr lang="it-IT" sz="3600" i="1" dirty="0">
              <a:solidFill>
                <a:srgbClr val="00B050"/>
              </a:solidFill>
              <a:latin typeface="Barlow Semi Condensed Medium" panose="020B0604020202020204" pitchFamily="2" charset="0"/>
            </a:endParaRPr>
          </a:p>
        </p:txBody>
      </p:sp>
      <p:sp>
        <p:nvSpPr>
          <p:cNvPr id="3" name="Oval 1">
            <a:extLst>
              <a:ext uri="{FF2B5EF4-FFF2-40B4-BE49-F238E27FC236}">
                <a16:creationId xmlns:a16="http://schemas.microsoft.com/office/drawing/2014/main" id="{ED444601-52F0-4D4B-B824-BFDBEE426862}"/>
              </a:ext>
            </a:extLst>
          </p:cNvPr>
          <p:cNvSpPr/>
          <p:nvPr/>
        </p:nvSpPr>
        <p:spPr>
          <a:xfrm>
            <a:off x="179512" y="234251"/>
            <a:ext cx="432048" cy="41323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3</a:t>
            </a:r>
          </a:p>
        </p:txBody>
      </p:sp>
    </p:spTree>
    <p:extLst>
      <p:ext uri="{BB962C8B-B14F-4D97-AF65-F5344CB8AC3E}">
        <p14:creationId xmlns:p14="http://schemas.microsoft.com/office/powerpoint/2010/main" val="1908723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32">
            <a:extLst>
              <a:ext uri="{FF2B5EF4-FFF2-40B4-BE49-F238E27FC236}">
                <a16:creationId xmlns:a16="http://schemas.microsoft.com/office/drawing/2014/main" id="{8DF9CDA1-3E55-4DE8-B747-487B67FB547C}"/>
              </a:ext>
            </a:extLst>
          </p:cNvPr>
          <p:cNvGrpSpPr/>
          <p:nvPr/>
        </p:nvGrpSpPr>
        <p:grpSpPr>
          <a:xfrm>
            <a:off x="6378901" y="2168486"/>
            <a:ext cx="1778689" cy="1720910"/>
            <a:chOff x="3783013" y="1633179"/>
            <a:chExt cx="3791429" cy="3237258"/>
          </a:xfrm>
        </p:grpSpPr>
        <p:sp>
          <p:nvSpPr>
            <p:cNvPr id="18" name="Freeform 26">
              <a:extLst>
                <a:ext uri="{FF2B5EF4-FFF2-40B4-BE49-F238E27FC236}">
                  <a16:creationId xmlns:a16="http://schemas.microsoft.com/office/drawing/2014/main" id="{0DB1E01A-D77C-4AC4-BBFE-F524CF114321}"/>
                </a:ext>
              </a:extLst>
            </p:cNvPr>
            <p:cNvSpPr>
              <a:spLocks/>
            </p:cNvSpPr>
            <p:nvPr/>
          </p:nvSpPr>
          <p:spPr bwMode="auto">
            <a:xfrm>
              <a:off x="3783013" y="2531414"/>
              <a:ext cx="3427128" cy="2339023"/>
            </a:xfrm>
            <a:custGeom>
              <a:avLst/>
              <a:gdLst>
                <a:gd name="T0" fmla="*/ 2015 w 2176"/>
                <a:gd name="T1" fmla="*/ 65 h 1473"/>
                <a:gd name="T2" fmla="*/ 1817 w 2176"/>
                <a:gd name="T3" fmla="*/ 280 h 1473"/>
                <a:gd name="T4" fmla="*/ 1777 w 2176"/>
                <a:gd name="T5" fmla="*/ 195 h 1473"/>
                <a:gd name="T6" fmla="*/ 1493 w 2176"/>
                <a:gd name="T7" fmla="*/ 6 h 1473"/>
                <a:gd name="T8" fmla="*/ 1101 w 2176"/>
                <a:gd name="T9" fmla="*/ 9 h 1473"/>
                <a:gd name="T10" fmla="*/ 1005 w 2176"/>
                <a:gd name="T11" fmla="*/ 32 h 1473"/>
                <a:gd name="T12" fmla="*/ 789 w 2176"/>
                <a:gd name="T13" fmla="*/ 383 h 1473"/>
                <a:gd name="T14" fmla="*/ 719 w 2176"/>
                <a:gd name="T15" fmla="*/ 460 h 1473"/>
                <a:gd name="T16" fmla="*/ 384 w 2176"/>
                <a:gd name="T17" fmla="*/ 489 h 1473"/>
                <a:gd name="T18" fmla="*/ 298 w 2176"/>
                <a:gd name="T19" fmla="*/ 412 h 1473"/>
                <a:gd name="T20" fmla="*/ 319 w 2176"/>
                <a:gd name="T21" fmla="*/ 297 h 1473"/>
                <a:gd name="T22" fmla="*/ 78 w 2176"/>
                <a:gd name="T23" fmla="*/ 92 h 1473"/>
                <a:gd name="T24" fmla="*/ 15 w 2176"/>
                <a:gd name="T25" fmla="*/ 90 h 1473"/>
                <a:gd name="T26" fmla="*/ 6 w 2176"/>
                <a:gd name="T27" fmla="*/ 146 h 1473"/>
                <a:gd name="T28" fmla="*/ 121 w 2176"/>
                <a:gd name="T29" fmla="*/ 438 h 1473"/>
                <a:gd name="T30" fmla="*/ 260 w 2176"/>
                <a:gd name="T31" fmla="*/ 444 h 1473"/>
                <a:gd name="T32" fmla="*/ 362 w 2176"/>
                <a:gd name="T33" fmla="*/ 528 h 1473"/>
                <a:gd name="T34" fmla="*/ 475 w 2176"/>
                <a:gd name="T35" fmla="*/ 647 h 1473"/>
                <a:gd name="T36" fmla="*/ 821 w 2176"/>
                <a:gd name="T37" fmla="*/ 623 h 1473"/>
                <a:gd name="T38" fmla="*/ 950 w 2176"/>
                <a:gd name="T39" fmla="*/ 507 h 1473"/>
                <a:gd name="T40" fmla="*/ 986 w 2176"/>
                <a:gd name="T41" fmla="*/ 330 h 1473"/>
                <a:gd name="T42" fmla="*/ 1014 w 2176"/>
                <a:gd name="T43" fmla="*/ 376 h 1473"/>
                <a:gd name="T44" fmla="*/ 1012 w 2176"/>
                <a:gd name="T45" fmla="*/ 1473 h 1473"/>
                <a:gd name="T46" fmla="*/ 1287 w 2176"/>
                <a:gd name="T47" fmla="*/ 1473 h 1473"/>
                <a:gd name="T48" fmla="*/ 1288 w 2176"/>
                <a:gd name="T49" fmla="*/ 1014 h 1473"/>
                <a:gd name="T50" fmla="*/ 1314 w 2176"/>
                <a:gd name="T51" fmla="*/ 951 h 1473"/>
                <a:gd name="T52" fmla="*/ 1343 w 2176"/>
                <a:gd name="T53" fmla="*/ 1012 h 1473"/>
                <a:gd name="T54" fmla="*/ 1344 w 2176"/>
                <a:gd name="T55" fmla="*/ 1235 h 1473"/>
                <a:gd name="T56" fmla="*/ 1617 w 2176"/>
                <a:gd name="T57" fmla="*/ 1235 h 1473"/>
                <a:gd name="T58" fmla="*/ 1617 w 2176"/>
                <a:gd name="T59" fmla="*/ 323 h 1473"/>
                <a:gd name="T60" fmla="*/ 1675 w 2176"/>
                <a:gd name="T61" fmla="*/ 461 h 1473"/>
                <a:gd name="T62" fmla="*/ 1742 w 2176"/>
                <a:gd name="T63" fmla="*/ 558 h 1473"/>
                <a:gd name="T64" fmla="*/ 1901 w 2176"/>
                <a:gd name="T65" fmla="*/ 464 h 1473"/>
                <a:gd name="T66" fmla="*/ 2116 w 2176"/>
                <a:gd name="T67" fmla="*/ 217 h 1473"/>
                <a:gd name="T68" fmla="*/ 2176 w 2176"/>
                <a:gd name="T69" fmla="*/ 142 h 1473"/>
                <a:gd name="T70" fmla="*/ 2015 w 2176"/>
                <a:gd name="T71" fmla="*/ 65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76" h="1473">
                  <a:moveTo>
                    <a:pt x="2015" y="65"/>
                  </a:moveTo>
                  <a:cubicBezTo>
                    <a:pt x="1950" y="135"/>
                    <a:pt x="1886" y="205"/>
                    <a:pt x="1817" y="280"/>
                  </a:cubicBezTo>
                  <a:cubicBezTo>
                    <a:pt x="1801" y="246"/>
                    <a:pt x="1789" y="220"/>
                    <a:pt x="1777" y="195"/>
                  </a:cubicBezTo>
                  <a:cubicBezTo>
                    <a:pt x="1718" y="79"/>
                    <a:pt x="1636" y="0"/>
                    <a:pt x="1493" y="6"/>
                  </a:cubicBezTo>
                  <a:cubicBezTo>
                    <a:pt x="1362" y="12"/>
                    <a:pt x="1231" y="6"/>
                    <a:pt x="1101" y="9"/>
                  </a:cubicBezTo>
                  <a:cubicBezTo>
                    <a:pt x="1068" y="9"/>
                    <a:pt x="1034" y="18"/>
                    <a:pt x="1005" y="32"/>
                  </a:cubicBezTo>
                  <a:cubicBezTo>
                    <a:pt x="860" y="103"/>
                    <a:pt x="821" y="243"/>
                    <a:pt x="789" y="383"/>
                  </a:cubicBezTo>
                  <a:cubicBezTo>
                    <a:pt x="779" y="429"/>
                    <a:pt x="763" y="455"/>
                    <a:pt x="719" y="460"/>
                  </a:cubicBezTo>
                  <a:cubicBezTo>
                    <a:pt x="636" y="469"/>
                    <a:pt x="398" y="464"/>
                    <a:pt x="384" y="489"/>
                  </a:cubicBezTo>
                  <a:cubicBezTo>
                    <a:pt x="339" y="456"/>
                    <a:pt x="337" y="455"/>
                    <a:pt x="298" y="412"/>
                  </a:cubicBezTo>
                  <a:cubicBezTo>
                    <a:pt x="308" y="363"/>
                    <a:pt x="333" y="311"/>
                    <a:pt x="319" y="297"/>
                  </a:cubicBezTo>
                  <a:cubicBezTo>
                    <a:pt x="244" y="223"/>
                    <a:pt x="161" y="157"/>
                    <a:pt x="78" y="92"/>
                  </a:cubicBezTo>
                  <a:cubicBezTo>
                    <a:pt x="64" y="81"/>
                    <a:pt x="31" y="81"/>
                    <a:pt x="15" y="90"/>
                  </a:cubicBezTo>
                  <a:cubicBezTo>
                    <a:pt x="4" y="96"/>
                    <a:pt x="0" y="129"/>
                    <a:pt x="6" y="146"/>
                  </a:cubicBezTo>
                  <a:cubicBezTo>
                    <a:pt x="39" y="242"/>
                    <a:pt x="81" y="345"/>
                    <a:pt x="121" y="438"/>
                  </a:cubicBezTo>
                  <a:cubicBezTo>
                    <a:pt x="127" y="453"/>
                    <a:pt x="257" y="443"/>
                    <a:pt x="260" y="444"/>
                  </a:cubicBezTo>
                  <a:cubicBezTo>
                    <a:pt x="275" y="448"/>
                    <a:pt x="330" y="505"/>
                    <a:pt x="362" y="528"/>
                  </a:cubicBezTo>
                  <a:cubicBezTo>
                    <a:pt x="362" y="656"/>
                    <a:pt x="429" y="646"/>
                    <a:pt x="475" y="647"/>
                  </a:cubicBezTo>
                  <a:cubicBezTo>
                    <a:pt x="579" y="652"/>
                    <a:pt x="761" y="632"/>
                    <a:pt x="821" y="623"/>
                  </a:cubicBezTo>
                  <a:cubicBezTo>
                    <a:pt x="899" y="612"/>
                    <a:pt x="940" y="586"/>
                    <a:pt x="950" y="507"/>
                  </a:cubicBezTo>
                  <a:cubicBezTo>
                    <a:pt x="958" y="447"/>
                    <a:pt x="973" y="389"/>
                    <a:pt x="986" y="330"/>
                  </a:cubicBezTo>
                  <a:cubicBezTo>
                    <a:pt x="1007" y="345"/>
                    <a:pt x="1014" y="361"/>
                    <a:pt x="1014" y="376"/>
                  </a:cubicBezTo>
                  <a:cubicBezTo>
                    <a:pt x="1013" y="667"/>
                    <a:pt x="1012" y="1182"/>
                    <a:pt x="1012" y="1473"/>
                  </a:cubicBezTo>
                  <a:cubicBezTo>
                    <a:pt x="1287" y="1473"/>
                    <a:pt x="1287" y="1473"/>
                    <a:pt x="1287" y="1473"/>
                  </a:cubicBezTo>
                  <a:cubicBezTo>
                    <a:pt x="1286" y="1394"/>
                    <a:pt x="1287" y="1093"/>
                    <a:pt x="1288" y="1014"/>
                  </a:cubicBezTo>
                  <a:cubicBezTo>
                    <a:pt x="1289" y="993"/>
                    <a:pt x="1305" y="972"/>
                    <a:pt x="1314" y="951"/>
                  </a:cubicBezTo>
                  <a:cubicBezTo>
                    <a:pt x="1324" y="972"/>
                    <a:pt x="1341" y="991"/>
                    <a:pt x="1343" y="1012"/>
                  </a:cubicBezTo>
                  <a:cubicBezTo>
                    <a:pt x="1346" y="1071"/>
                    <a:pt x="1344" y="1175"/>
                    <a:pt x="1344" y="1235"/>
                  </a:cubicBezTo>
                  <a:cubicBezTo>
                    <a:pt x="1438" y="1235"/>
                    <a:pt x="1523" y="1235"/>
                    <a:pt x="1617" y="1235"/>
                  </a:cubicBezTo>
                  <a:cubicBezTo>
                    <a:pt x="1617" y="942"/>
                    <a:pt x="1617" y="610"/>
                    <a:pt x="1617" y="323"/>
                  </a:cubicBezTo>
                  <a:cubicBezTo>
                    <a:pt x="1646" y="368"/>
                    <a:pt x="1655" y="417"/>
                    <a:pt x="1675" y="461"/>
                  </a:cubicBezTo>
                  <a:cubicBezTo>
                    <a:pt x="1691" y="498"/>
                    <a:pt x="1715" y="554"/>
                    <a:pt x="1742" y="558"/>
                  </a:cubicBezTo>
                  <a:cubicBezTo>
                    <a:pt x="1778" y="564"/>
                    <a:pt x="1872" y="494"/>
                    <a:pt x="1901" y="464"/>
                  </a:cubicBezTo>
                  <a:cubicBezTo>
                    <a:pt x="1991" y="372"/>
                    <a:pt x="2032" y="315"/>
                    <a:pt x="2116" y="217"/>
                  </a:cubicBezTo>
                  <a:cubicBezTo>
                    <a:pt x="2136" y="195"/>
                    <a:pt x="2153" y="171"/>
                    <a:pt x="2176" y="142"/>
                  </a:cubicBezTo>
                  <a:cubicBezTo>
                    <a:pt x="2117" y="114"/>
                    <a:pt x="2068" y="90"/>
                    <a:pt x="2015" y="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9" name="Oval 29">
              <a:extLst>
                <a:ext uri="{FF2B5EF4-FFF2-40B4-BE49-F238E27FC236}">
                  <a16:creationId xmlns:a16="http://schemas.microsoft.com/office/drawing/2014/main" id="{241B227C-0984-42C0-A8A2-D9E272CED52F}"/>
                </a:ext>
              </a:extLst>
            </p:cNvPr>
            <p:cNvSpPr/>
            <p:nvPr/>
          </p:nvSpPr>
          <p:spPr>
            <a:xfrm>
              <a:off x="5440076" y="1633179"/>
              <a:ext cx="803743" cy="803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30">
              <a:extLst>
                <a:ext uri="{FF2B5EF4-FFF2-40B4-BE49-F238E27FC236}">
                  <a16:creationId xmlns:a16="http://schemas.microsoft.com/office/drawing/2014/main" id="{63A6AEB4-4FFC-4C6E-AEC9-B38E1D89D1FB}"/>
                </a:ext>
              </a:extLst>
            </p:cNvPr>
            <p:cNvSpPr/>
            <p:nvPr/>
          </p:nvSpPr>
          <p:spPr>
            <a:xfrm rot="1529257">
              <a:off x="6797802" y="2375176"/>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1" name="Group 34">
            <a:extLst>
              <a:ext uri="{FF2B5EF4-FFF2-40B4-BE49-F238E27FC236}">
                <a16:creationId xmlns:a16="http://schemas.microsoft.com/office/drawing/2014/main" id="{AADC6C61-1F51-4E3D-B8EA-4831F39E6715}"/>
              </a:ext>
            </a:extLst>
          </p:cNvPr>
          <p:cNvGrpSpPr/>
          <p:nvPr/>
        </p:nvGrpSpPr>
        <p:grpSpPr>
          <a:xfrm>
            <a:off x="6074256" y="3160449"/>
            <a:ext cx="2550786" cy="1757607"/>
            <a:chOff x="3920888" y="3793179"/>
            <a:chExt cx="4242862" cy="2232447"/>
          </a:xfrm>
        </p:grpSpPr>
        <p:sp>
          <p:nvSpPr>
            <p:cNvPr id="22" name="Rectangle 33">
              <a:extLst>
                <a:ext uri="{FF2B5EF4-FFF2-40B4-BE49-F238E27FC236}">
                  <a16:creationId xmlns:a16="http://schemas.microsoft.com/office/drawing/2014/main" id="{06C707EF-6B59-41C1-BA57-A88CE898D50F}"/>
                </a:ext>
              </a:extLst>
            </p:cNvPr>
            <p:cNvSpPr/>
            <p:nvPr/>
          </p:nvSpPr>
          <p:spPr>
            <a:xfrm>
              <a:off x="7387110" y="572326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37">
              <a:extLst>
                <a:ext uri="{FF2B5EF4-FFF2-40B4-BE49-F238E27FC236}">
                  <a16:creationId xmlns:a16="http://schemas.microsoft.com/office/drawing/2014/main" id="{4F76BC88-4FB4-4E83-8C13-DD2C91205AAD}"/>
                </a:ext>
              </a:extLst>
            </p:cNvPr>
            <p:cNvSpPr/>
            <p:nvPr/>
          </p:nvSpPr>
          <p:spPr>
            <a:xfrm>
              <a:off x="6519009" y="572326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38">
              <a:extLst>
                <a:ext uri="{FF2B5EF4-FFF2-40B4-BE49-F238E27FC236}">
                  <a16:creationId xmlns:a16="http://schemas.microsoft.com/office/drawing/2014/main" id="{6A8A2687-409F-453E-9FCE-81DC028A2452}"/>
                </a:ext>
              </a:extLst>
            </p:cNvPr>
            <p:cNvSpPr/>
            <p:nvPr/>
          </p:nvSpPr>
          <p:spPr>
            <a:xfrm>
              <a:off x="5651280" y="572326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39">
              <a:extLst>
                <a:ext uri="{FF2B5EF4-FFF2-40B4-BE49-F238E27FC236}">
                  <a16:creationId xmlns:a16="http://schemas.microsoft.com/office/drawing/2014/main" id="{8802AC8E-329B-4123-9ECF-EFFE626F91F4}"/>
                </a:ext>
              </a:extLst>
            </p:cNvPr>
            <p:cNvSpPr/>
            <p:nvPr/>
          </p:nvSpPr>
          <p:spPr>
            <a:xfrm>
              <a:off x="4783179" y="572326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40">
              <a:extLst>
                <a:ext uri="{FF2B5EF4-FFF2-40B4-BE49-F238E27FC236}">
                  <a16:creationId xmlns:a16="http://schemas.microsoft.com/office/drawing/2014/main" id="{E3CD7FE7-5117-4339-A01E-56A7F73135AD}"/>
                </a:ext>
              </a:extLst>
            </p:cNvPr>
            <p:cNvSpPr/>
            <p:nvPr/>
          </p:nvSpPr>
          <p:spPr>
            <a:xfrm>
              <a:off x="3920888" y="572326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42">
              <a:extLst>
                <a:ext uri="{FF2B5EF4-FFF2-40B4-BE49-F238E27FC236}">
                  <a16:creationId xmlns:a16="http://schemas.microsoft.com/office/drawing/2014/main" id="{BE4D49EC-B6E2-4E8D-9423-BF5C5B62E9F9}"/>
                </a:ext>
              </a:extLst>
            </p:cNvPr>
            <p:cNvSpPr/>
            <p:nvPr/>
          </p:nvSpPr>
          <p:spPr>
            <a:xfrm>
              <a:off x="7820307" y="5334642"/>
              <a:ext cx="343443"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43">
              <a:extLst>
                <a:ext uri="{FF2B5EF4-FFF2-40B4-BE49-F238E27FC236}">
                  <a16:creationId xmlns:a16="http://schemas.microsoft.com/office/drawing/2014/main" id="{9CEBF4A3-3323-4D94-8D91-B6507B5ED2CD}"/>
                </a:ext>
              </a:extLst>
            </p:cNvPr>
            <p:cNvSpPr/>
            <p:nvPr/>
          </p:nvSpPr>
          <p:spPr>
            <a:xfrm>
              <a:off x="6952206" y="533464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44">
              <a:extLst>
                <a:ext uri="{FF2B5EF4-FFF2-40B4-BE49-F238E27FC236}">
                  <a16:creationId xmlns:a16="http://schemas.microsoft.com/office/drawing/2014/main" id="{DC6D879C-4463-4B9E-95E7-97118F2EFE94}"/>
                </a:ext>
              </a:extLst>
            </p:cNvPr>
            <p:cNvSpPr/>
            <p:nvPr/>
          </p:nvSpPr>
          <p:spPr>
            <a:xfrm>
              <a:off x="6084477" y="533464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45">
              <a:extLst>
                <a:ext uri="{FF2B5EF4-FFF2-40B4-BE49-F238E27FC236}">
                  <a16:creationId xmlns:a16="http://schemas.microsoft.com/office/drawing/2014/main" id="{FB45B8A7-C6D8-4F4F-88F3-DA8150FE1E3B}"/>
                </a:ext>
              </a:extLst>
            </p:cNvPr>
            <p:cNvSpPr/>
            <p:nvPr/>
          </p:nvSpPr>
          <p:spPr>
            <a:xfrm>
              <a:off x="5216376" y="533464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46">
              <a:extLst>
                <a:ext uri="{FF2B5EF4-FFF2-40B4-BE49-F238E27FC236}">
                  <a16:creationId xmlns:a16="http://schemas.microsoft.com/office/drawing/2014/main" id="{DEB747E3-679B-429B-A54C-503B0BB331A5}"/>
                </a:ext>
              </a:extLst>
            </p:cNvPr>
            <p:cNvSpPr/>
            <p:nvPr/>
          </p:nvSpPr>
          <p:spPr>
            <a:xfrm>
              <a:off x="4354085" y="5334642"/>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47">
              <a:extLst>
                <a:ext uri="{FF2B5EF4-FFF2-40B4-BE49-F238E27FC236}">
                  <a16:creationId xmlns:a16="http://schemas.microsoft.com/office/drawing/2014/main" id="{D743BD94-1188-489E-82B4-BF2EC9305852}"/>
                </a:ext>
              </a:extLst>
            </p:cNvPr>
            <p:cNvSpPr/>
            <p:nvPr/>
          </p:nvSpPr>
          <p:spPr>
            <a:xfrm>
              <a:off x="7387110" y="4946973"/>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48">
              <a:extLst>
                <a:ext uri="{FF2B5EF4-FFF2-40B4-BE49-F238E27FC236}">
                  <a16:creationId xmlns:a16="http://schemas.microsoft.com/office/drawing/2014/main" id="{CC8FBD9A-3FF9-45A8-A6B5-B7A0372CA3EA}"/>
                </a:ext>
              </a:extLst>
            </p:cNvPr>
            <p:cNvSpPr/>
            <p:nvPr/>
          </p:nvSpPr>
          <p:spPr>
            <a:xfrm>
              <a:off x="6519009" y="4946973"/>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49">
              <a:extLst>
                <a:ext uri="{FF2B5EF4-FFF2-40B4-BE49-F238E27FC236}">
                  <a16:creationId xmlns:a16="http://schemas.microsoft.com/office/drawing/2014/main" id="{B57A5457-522E-4A85-8EED-6E21CBEA3702}"/>
                </a:ext>
              </a:extLst>
            </p:cNvPr>
            <p:cNvSpPr/>
            <p:nvPr/>
          </p:nvSpPr>
          <p:spPr>
            <a:xfrm>
              <a:off x="5651280" y="4946973"/>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50">
              <a:extLst>
                <a:ext uri="{FF2B5EF4-FFF2-40B4-BE49-F238E27FC236}">
                  <a16:creationId xmlns:a16="http://schemas.microsoft.com/office/drawing/2014/main" id="{CCB98FBA-BB7E-4C47-8B27-08045DB46B61}"/>
                </a:ext>
              </a:extLst>
            </p:cNvPr>
            <p:cNvSpPr/>
            <p:nvPr/>
          </p:nvSpPr>
          <p:spPr>
            <a:xfrm>
              <a:off x="4783179" y="4946973"/>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52">
              <a:extLst>
                <a:ext uri="{FF2B5EF4-FFF2-40B4-BE49-F238E27FC236}">
                  <a16:creationId xmlns:a16="http://schemas.microsoft.com/office/drawing/2014/main" id="{A9245BBB-97CD-48B7-9E0F-134B50C9C1CB}"/>
                </a:ext>
              </a:extLst>
            </p:cNvPr>
            <p:cNvSpPr/>
            <p:nvPr/>
          </p:nvSpPr>
          <p:spPr>
            <a:xfrm>
              <a:off x="7820307" y="4567879"/>
              <a:ext cx="343443"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53">
              <a:extLst>
                <a:ext uri="{FF2B5EF4-FFF2-40B4-BE49-F238E27FC236}">
                  <a16:creationId xmlns:a16="http://schemas.microsoft.com/office/drawing/2014/main" id="{22845ABC-DA10-4FF6-9C9C-C9B95D7E14DB}"/>
                </a:ext>
              </a:extLst>
            </p:cNvPr>
            <p:cNvSpPr/>
            <p:nvPr/>
          </p:nvSpPr>
          <p:spPr>
            <a:xfrm>
              <a:off x="6952206" y="4567879"/>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54">
              <a:extLst>
                <a:ext uri="{FF2B5EF4-FFF2-40B4-BE49-F238E27FC236}">
                  <a16:creationId xmlns:a16="http://schemas.microsoft.com/office/drawing/2014/main" id="{F1B3EE27-F7B8-46F3-A6D2-7C752ED50188}"/>
                </a:ext>
              </a:extLst>
            </p:cNvPr>
            <p:cNvSpPr/>
            <p:nvPr/>
          </p:nvSpPr>
          <p:spPr>
            <a:xfrm>
              <a:off x="6084477" y="4567879"/>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55">
              <a:extLst>
                <a:ext uri="{FF2B5EF4-FFF2-40B4-BE49-F238E27FC236}">
                  <a16:creationId xmlns:a16="http://schemas.microsoft.com/office/drawing/2014/main" id="{2A83447A-270F-4506-83D0-BDF5F280EDE1}"/>
                </a:ext>
              </a:extLst>
            </p:cNvPr>
            <p:cNvSpPr/>
            <p:nvPr/>
          </p:nvSpPr>
          <p:spPr>
            <a:xfrm>
              <a:off x="7387110" y="4170686"/>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56">
              <a:extLst>
                <a:ext uri="{FF2B5EF4-FFF2-40B4-BE49-F238E27FC236}">
                  <a16:creationId xmlns:a16="http://schemas.microsoft.com/office/drawing/2014/main" id="{409169E4-2720-4129-81B5-6F88A78598FC}"/>
                </a:ext>
              </a:extLst>
            </p:cNvPr>
            <p:cNvSpPr/>
            <p:nvPr/>
          </p:nvSpPr>
          <p:spPr>
            <a:xfrm>
              <a:off x="6519009" y="4170686"/>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58">
              <a:extLst>
                <a:ext uri="{FF2B5EF4-FFF2-40B4-BE49-F238E27FC236}">
                  <a16:creationId xmlns:a16="http://schemas.microsoft.com/office/drawing/2014/main" id="{C8A5CBCA-9210-4A42-B86A-F6ED863CD688}"/>
                </a:ext>
              </a:extLst>
            </p:cNvPr>
            <p:cNvSpPr/>
            <p:nvPr/>
          </p:nvSpPr>
          <p:spPr>
            <a:xfrm>
              <a:off x="7820307" y="3793179"/>
              <a:ext cx="343443"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Rectangle 59">
              <a:extLst>
                <a:ext uri="{FF2B5EF4-FFF2-40B4-BE49-F238E27FC236}">
                  <a16:creationId xmlns:a16="http://schemas.microsoft.com/office/drawing/2014/main" id="{50EC48B2-30C0-4DF6-86A6-DD9727ED5E1C}"/>
                </a:ext>
              </a:extLst>
            </p:cNvPr>
            <p:cNvSpPr/>
            <p:nvPr/>
          </p:nvSpPr>
          <p:spPr>
            <a:xfrm>
              <a:off x="6952206" y="3793179"/>
              <a:ext cx="776640" cy="3023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aphicFrame>
        <p:nvGraphicFramePr>
          <p:cNvPr id="43" name="Tabella 42"/>
          <p:cNvGraphicFramePr>
            <a:graphicFrameLocks noGrp="1"/>
          </p:cNvGraphicFramePr>
          <p:nvPr>
            <p:extLst>
              <p:ext uri="{D42A27DB-BD31-4B8C-83A1-F6EECF244321}">
                <p14:modId xmlns:p14="http://schemas.microsoft.com/office/powerpoint/2010/main" val="471721594"/>
              </p:ext>
            </p:extLst>
          </p:nvPr>
        </p:nvGraphicFramePr>
        <p:xfrm>
          <a:off x="596201" y="1524745"/>
          <a:ext cx="5400600" cy="2260600"/>
        </p:xfrm>
        <a:graphic>
          <a:graphicData uri="http://schemas.openxmlformats.org/drawingml/2006/table">
            <a:tbl>
              <a:tblPr firstRow="1" bandRow="1">
                <a:tableStyleId>{26EC5275-DAFC-4D1D-BB08-226AE4820BEA}</a:tableStyleId>
              </a:tblPr>
              <a:tblGrid>
                <a:gridCol w="2700300">
                  <a:extLst>
                    <a:ext uri="{9D8B030D-6E8A-4147-A177-3AD203B41FA5}">
                      <a16:colId xmlns:a16="http://schemas.microsoft.com/office/drawing/2014/main" val="20000"/>
                    </a:ext>
                  </a:extLst>
                </a:gridCol>
                <a:gridCol w="2700300">
                  <a:extLst>
                    <a:ext uri="{9D8B030D-6E8A-4147-A177-3AD203B41FA5}">
                      <a16:colId xmlns:a16="http://schemas.microsoft.com/office/drawing/2014/main" val="20001"/>
                    </a:ext>
                  </a:extLst>
                </a:gridCol>
              </a:tblGrid>
              <a:tr h="370840">
                <a:tc>
                  <a:txBody>
                    <a:bodyPr/>
                    <a:lstStyle/>
                    <a:p>
                      <a:pPr algn="ctr"/>
                      <a:r>
                        <a:rPr lang="it-IT" sz="1600" b="1" dirty="0">
                          <a:latin typeface="+mn-lt"/>
                        </a:rPr>
                        <a:t>Conoscenze</a:t>
                      </a:r>
                    </a:p>
                  </a:txBody>
                  <a:tcPr/>
                </a:tc>
                <a:tc>
                  <a:txBody>
                    <a:bodyPr/>
                    <a:lstStyle/>
                    <a:p>
                      <a:pPr algn="ctr"/>
                      <a:r>
                        <a:rPr lang="it-IT" sz="1600" b="1" dirty="0">
                          <a:latin typeface="+mn-lt"/>
                        </a:rPr>
                        <a:t>Abilità</a:t>
                      </a:r>
                    </a:p>
                  </a:txBody>
                  <a:tcPr/>
                </a:tc>
                <a:extLst>
                  <a:ext uri="{0D108BD9-81ED-4DB2-BD59-A6C34878D82A}">
                    <a16:rowId xmlns:a16="http://schemas.microsoft.com/office/drawing/2014/main" val="10000"/>
                  </a:ext>
                </a:extLst>
              </a:tr>
              <a:tr h="370840">
                <a:tc>
                  <a:txBody>
                    <a:bodyPr/>
                    <a:lstStyle/>
                    <a:p>
                      <a:pPr marL="285750" indent="-285750">
                        <a:spcBef>
                          <a:spcPts val="600"/>
                        </a:spcBef>
                        <a:spcAft>
                          <a:spcPts val="600"/>
                        </a:spcAft>
                        <a:buFont typeface="Arial" panose="020B0604020202020204" pitchFamily="34" charset="0"/>
                        <a:buChar char="•"/>
                      </a:pPr>
                      <a:r>
                        <a:rPr lang="it-IT" dirty="0">
                          <a:latin typeface="+mn-lt"/>
                        </a:rPr>
                        <a:t>Componenti principali di un sistema di elaborazione</a:t>
                      </a:r>
                    </a:p>
                    <a:p>
                      <a:pPr marL="285750" indent="-285750">
                        <a:spcBef>
                          <a:spcPts val="600"/>
                        </a:spcBef>
                        <a:spcAft>
                          <a:spcPts val="600"/>
                        </a:spcAft>
                        <a:buFont typeface="Arial" panose="020B0604020202020204" pitchFamily="34" charset="0"/>
                        <a:buChar char="•"/>
                      </a:pPr>
                      <a:r>
                        <a:rPr lang="it-IT" dirty="0">
                          <a:latin typeface="+mn-lt"/>
                        </a:rPr>
                        <a:t>Definizione e tipologie di periferiche</a:t>
                      </a:r>
                    </a:p>
                    <a:p>
                      <a:pPr marL="285750" indent="-285750">
                        <a:spcBef>
                          <a:spcPts val="600"/>
                        </a:spcBef>
                        <a:spcAft>
                          <a:spcPts val="600"/>
                        </a:spcAft>
                        <a:buFont typeface="Arial" panose="020B0604020202020204" pitchFamily="34" charset="0"/>
                        <a:buChar char="•"/>
                      </a:pPr>
                      <a:r>
                        <a:rPr lang="it-IT" dirty="0">
                          <a:latin typeface="+mn-lt"/>
                        </a:rPr>
                        <a:t>Unità di misura della frequenza (Hz) e della capienza di memoria (bit)</a:t>
                      </a:r>
                    </a:p>
                  </a:txBody>
                  <a:tcPr/>
                </a:tc>
                <a:tc>
                  <a:txBody>
                    <a:bodyPr/>
                    <a:lstStyle/>
                    <a:p>
                      <a:pPr marL="285750" indent="-285750">
                        <a:spcBef>
                          <a:spcPts val="600"/>
                        </a:spcBef>
                        <a:spcAft>
                          <a:spcPts val="600"/>
                        </a:spcAft>
                        <a:buFont typeface="Arial" panose="020B0604020202020204" pitchFamily="34" charset="0"/>
                        <a:buChar char="•"/>
                      </a:pPr>
                      <a:r>
                        <a:rPr lang="it-IT" dirty="0">
                          <a:latin typeface="+mn-lt"/>
                        </a:rPr>
                        <a:t>Saper distinguere hardware e software</a:t>
                      </a:r>
                    </a:p>
                    <a:p>
                      <a:pPr marL="285750" indent="-285750">
                        <a:spcBef>
                          <a:spcPts val="600"/>
                        </a:spcBef>
                        <a:spcAft>
                          <a:spcPts val="600"/>
                        </a:spcAft>
                        <a:buFont typeface="Arial" panose="020B0604020202020204" pitchFamily="34" charset="0"/>
                        <a:buChar char="•"/>
                      </a:pPr>
                      <a:r>
                        <a:rPr lang="it-IT" dirty="0">
                          <a:latin typeface="+mn-lt"/>
                        </a:rPr>
                        <a:t>Elencare periferiche e riconoscerne il tipo (input/output)</a:t>
                      </a:r>
                    </a:p>
                    <a:p>
                      <a:pPr marL="285750" indent="-285750">
                        <a:spcBef>
                          <a:spcPts val="600"/>
                        </a:spcBef>
                        <a:spcAft>
                          <a:spcPts val="600"/>
                        </a:spcAft>
                        <a:buFont typeface="Arial" panose="020B0604020202020204" pitchFamily="34" charset="0"/>
                        <a:buChar char="•"/>
                      </a:pPr>
                      <a:endParaRPr lang="it-IT" dirty="0">
                        <a:latin typeface="+mn-lt"/>
                      </a:endParaRPr>
                    </a:p>
                  </a:txBody>
                  <a:tcPr/>
                </a:tc>
                <a:extLst>
                  <a:ext uri="{0D108BD9-81ED-4DB2-BD59-A6C34878D82A}">
                    <a16:rowId xmlns:a16="http://schemas.microsoft.com/office/drawing/2014/main" val="10001"/>
                  </a:ext>
                </a:extLst>
              </a:tr>
            </a:tbl>
          </a:graphicData>
        </a:graphic>
      </p:graphicFrame>
      <p:sp>
        <p:nvSpPr>
          <p:cNvPr id="46" name="Rettangolo 45">
            <a:extLst>
              <a:ext uri="{FF2B5EF4-FFF2-40B4-BE49-F238E27FC236}">
                <a16:creationId xmlns:a16="http://schemas.microsoft.com/office/drawing/2014/main" id="{8C988766-A9B3-FACE-4B22-887B3A00A138}"/>
              </a:ext>
            </a:extLst>
          </p:cNvPr>
          <p:cNvSpPr/>
          <p:nvPr/>
        </p:nvSpPr>
        <p:spPr>
          <a:xfrm>
            <a:off x="1115617" y="247174"/>
            <a:ext cx="6912767" cy="923330"/>
          </a:xfrm>
          <a:prstGeom prst="rect">
            <a:avLst/>
          </a:prstGeom>
        </p:spPr>
        <p:txBody>
          <a:bodyPr wrap="square">
            <a:spAutoFit/>
          </a:bodyPr>
          <a:lstStyle/>
          <a:p>
            <a:pPr algn="ctr"/>
            <a:r>
              <a:rPr lang="it-IT" sz="3600" dirty="0">
                <a:ln w="3175">
                  <a:solidFill>
                    <a:schemeClr val="tx1"/>
                  </a:solidFill>
                </a:ln>
                <a:solidFill>
                  <a:srgbClr val="00B050"/>
                </a:solidFill>
                <a:latin typeface="Bebas Neue" charset="0"/>
              </a:rPr>
              <a:t>Scelte contenutistiche</a:t>
            </a:r>
          </a:p>
          <a:p>
            <a:pPr algn="ctr"/>
            <a:r>
              <a:rPr lang="it-IT" sz="1800" i="1" dirty="0">
                <a:solidFill>
                  <a:srgbClr val="00B050"/>
                </a:solidFill>
                <a:latin typeface="Barlow Semi Condensed Medium" panose="020B0604020202020204" pitchFamily="2" charset="0"/>
                <a:sym typeface="Bebas Neue"/>
              </a:rPr>
              <a:t>Prerequisiti</a:t>
            </a:r>
            <a:endParaRPr lang="it-IT" sz="3600" i="1" dirty="0">
              <a:solidFill>
                <a:srgbClr val="00B050"/>
              </a:solidFill>
              <a:latin typeface="Barlow Semi Condensed Medium" panose="020B0604020202020204" pitchFamily="2" charset="0"/>
            </a:endParaRPr>
          </a:p>
        </p:txBody>
      </p:sp>
      <p:sp>
        <p:nvSpPr>
          <p:cNvPr id="3" name="Oval 1">
            <a:extLst>
              <a:ext uri="{FF2B5EF4-FFF2-40B4-BE49-F238E27FC236}">
                <a16:creationId xmlns:a16="http://schemas.microsoft.com/office/drawing/2014/main" id="{8ED49729-F365-EA02-A422-AC322BF25578}"/>
              </a:ext>
            </a:extLst>
          </p:cNvPr>
          <p:cNvSpPr/>
          <p:nvPr/>
        </p:nvSpPr>
        <p:spPr>
          <a:xfrm>
            <a:off x="179512" y="234251"/>
            <a:ext cx="432048" cy="41323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lvl="0" algn="ctr">
              <a:buClrTx/>
              <a:defRPr/>
            </a:pPr>
            <a:r>
              <a:rPr kumimoji="0" lang="en-US" sz="1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3</a:t>
            </a:r>
          </a:p>
        </p:txBody>
      </p:sp>
    </p:spTree>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ttivo">
  <a:themeElements>
    <a:clrScheme name="Retrospettivo">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trospettivo">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284</TotalTime>
  <Words>5856</Words>
  <Application>Microsoft Office PowerPoint</Application>
  <PresentationFormat>Presentazione su schermo (16:9)</PresentationFormat>
  <Paragraphs>705</Paragraphs>
  <Slides>41</Slides>
  <Notes>5</Notes>
  <HiddenSlides>0</HiddenSlides>
  <MMClips>0</MMClips>
  <ScaleCrop>false</ScaleCrop>
  <HeadingPairs>
    <vt:vector size="6" baseType="variant">
      <vt:variant>
        <vt:lpstr>Caratteri utilizzati</vt:lpstr>
      </vt:variant>
      <vt:variant>
        <vt:i4>10</vt:i4>
      </vt:variant>
      <vt:variant>
        <vt:lpstr>Tema</vt:lpstr>
      </vt:variant>
      <vt:variant>
        <vt:i4>2</vt:i4>
      </vt:variant>
      <vt:variant>
        <vt:lpstr>Titoli diapositive</vt:lpstr>
      </vt:variant>
      <vt:variant>
        <vt:i4>41</vt:i4>
      </vt:variant>
    </vt:vector>
  </HeadingPairs>
  <TitlesOfParts>
    <vt:vector size="53" baseType="lpstr">
      <vt:lpstr>Wingdings</vt:lpstr>
      <vt:lpstr>Barlow Semi Condensed Medium</vt:lpstr>
      <vt:lpstr>Calibri Light</vt:lpstr>
      <vt:lpstr>Bebas Neue</vt:lpstr>
      <vt:lpstr>Arial</vt:lpstr>
      <vt:lpstr>Segoe Print</vt:lpstr>
      <vt:lpstr>Barlow Medium</vt:lpstr>
      <vt:lpstr>Barlow</vt:lpstr>
      <vt:lpstr>Calibri</vt:lpstr>
      <vt:lpstr>Barlow Light</vt:lpstr>
      <vt:lpstr>Fitzwalter template</vt:lpstr>
      <vt:lpstr>Retrospettivo</vt:lpstr>
      <vt:lpstr>Formazione iniziale docenti</vt:lpstr>
      <vt:lpstr>TRACCIA</vt:lpstr>
      <vt:lpstr>FORMAT lezione simulata</vt:lpstr>
      <vt:lpstr>Com'è fatto?!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Un po’ di ripasso…</vt:lpstr>
      <vt:lpstr>Un po’ di ripasso…</vt:lpstr>
      <vt:lpstr>Componenti interni all’unità centrale</vt:lpstr>
      <vt:lpstr>Componenti interni all’unità centrale</vt:lpstr>
      <vt:lpstr>Componenti interni all’unità centrale</vt:lpstr>
      <vt:lpstr>Componenti interni all’unità centrale</vt:lpstr>
      <vt:lpstr>Componenti interni all’unità centrale</vt:lpstr>
      <vt:lpstr>PC building simulator</vt:lpstr>
      <vt:lpstr>Compito di realtà: Customer Service Tecnico</vt:lpstr>
      <vt:lpstr>Il ruolo del cliente</vt:lpstr>
      <vt:lpstr>Il ruolo del venditore</vt:lpstr>
      <vt:lpstr>Il ruolo del venditore</vt:lpstr>
      <vt:lpstr>L’assistenza tecnica</vt:lpstr>
      <vt:lpstr>Prodotto finale</vt:lpstr>
      <vt:lpstr>Presentazione standard di PowerPoint</vt:lpstr>
      <vt:lpstr>Presentazione standard di PowerPoint</vt:lpstr>
      <vt:lpstr>Verifica di fine modulo</vt:lpstr>
      <vt:lpstr>Verifica di fine modulo</vt:lpstr>
      <vt:lpstr>Autovalutazione individuale</vt:lpstr>
      <vt:lpstr>Autovalutazione role play</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Maria Stella Pastore</cp:lastModifiedBy>
  <cp:revision>12</cp:revision>
  <cp:lastPrinted>2025-05-29T10:33:32Z</cp:lastPrinted>
  <dcterms:modified xsi:type="dcterms:W3CDTF">2025-05-29T12:45:20Z</dcterms:modified>
</cp:coreProperties>
</file>